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5"/>
  </p:notesMasterIdLst>
  <p:sldIdLst>
    <p:sldId id="256" r:id="rId2"/>
    <p:sldId id="265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8" r:id="rId11"/>
    <p:sldId id="269" r:id="rId12"/>
    <p:sldId id="282" r:id="rId13"/>
    <p:sldId id="281" r:id="rId14"/>
    <p:sldId id="273" r:id="rId15"/>
    <p:sldId id="274" r:id="rId16"/>
    <p:sldId id="283" r:id="rId17"/>
    <p:sldId id="284" r:id="rId18"/>
    <p:sldId id="285" r:id="rId19"/>
    <p:sldId id="301" r:id="rId20"/>
    <p:sldId id="286" r:id="rId21"/>
    <p:sldId id="292" r:id="rId22"/>
    <p:sldId id="289" r:id="rId23"/>
    <p:sldId id="290" r:id="rId24"/>
    <p:sldId id="291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2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994" autoAdjust="0"/>
    <p:restoredTop sz="80639" autoAdjust="0"/>
  </p:normalViewPr>
  <p:slideViewPr>
    <p:cSldViewPr>
      <p:cViewPr varScale="1">
        <p:scale>
          <a:sx n="73" d="100"/>
          <a:sy n="73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1C4A4C-18DE-45B4-97B2-42395E0E712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C0D5B15-7B6B-4D9C-BF42-FEEA80D7149A}">
      <dgm:prSet phldrT="[Текст]"/>
      <dgm:spPr/>
      <dgm:t>
        <a:bodyPr/>
        <a:lstStyle/>
        <a:p>
          <a:r>
            <a:rPr lang="ru-RU" smtClean="0"/>
            <a:t>личности</a:t>
          </a:r>
          <a:endParaRPr lang="ru-RU" dirty="0"/>
        </a:p>
      </dgm:t>
    </dgm:pt>
    <dgm:pt modelId="{8BDBCDE8-98E8-4B4F-B377-0A58113D01B9}" type="parTrans" cxnId="{8E095F36-DDC9-42B4-ACEE-AA7367DF0D22}">
      <dgm:prSet/>
      <dgm:spPr/>
      <dgm:t>
        <a:bodyPr/>
        <a:lstStyle/>
        <a:p>
          <a:endParaRPr lang="ru-RU"/>
        </a:p>
      </dgm:t>
    </dgm:pt>
    <dgm:pt modelId="{88771116-B155-4D23-9A57-B9619096E8AF}" type="sibTrans" cxnId="{8E095F36-DDC9-42B4-ACEE-AA7367DF0D22}">
      <dgm:prSet/>
      <dgm:spPr/>
      <dgm:t>
        <a:bodyPr/>
        <a:lstStyle/>
        <a:p>
          <a:endParaRPr lang="ru-RU"/>
        </a:p>
      </dgm:t>
    </dgm:pt>
    <dgm:pt modelId="{60282994-97FA-4D99-9B56-37E7344CCEE0}">
      <dgm:prSet phldrT="[Текст]"/>
      <dgm:spPr/>
      <dgm:t>
        <a:bodyPr/>
        <a:lstStyle/>
        <a:p>
          <a:r>
            <a:rPr lang="ru-RU" dirty="0" smtClean="0"/>
            <a:t>общества</a:t>
          </a:r>
          <a:endParaRPr lang="ru-RU" dirty="0"/>
        </a:p>
      </dgm:t>
    </dgm:pt>
    <dgm:pt modelId="{A7C5BB94-EAE0-45F9-938D-BFAB0D1CDCE7}" type="parTrans" cxnId="{34A949B0-A0DD-46F0-9FEF-8E5C1C4F1A7D}">
      <dgm:prSet/>
      <dgm:spPr/>
      <dgm:t>
        <a:bodyPr/>
        <a:lstStyle/>
        <a:p>
          <a:endParaRPr lang="ru-RU"/>
        </a:p>
      </dgm:t>
    </dgm:pt>
    <dgm:pt modelId="{DD935994-0111-4BF8-B88B-86DF69B6B8EA}" type="sibTrans" cxnId="{34A949B0-A0DD-46F0-9FEF-8E5C1C4F1A7D}">
      <dgm:prSet/>
      <dgm:spPr/>
      <dgm:t>
        <a:bodyPr/>
        <a:lstStyle/>
        <a:p>
          <a:endParaRPr lang="ru-RU"/>
        </a:p>
      </dgm:t>
    </dgm:pt>
    <dgm:pt modelId="{E2646568-AE43-4961-89D1-4DCF5E112760}">
      <dgm:prSet phldrT="[Текст]"/>
      <dgm:spPr/>
      <dgm:t>
        <a:bodyPr/>
        <a:lstStyle/>
        <a:p>
          <a:r>
            <a:rPr lang="ru-RU" dirty="0" smtClean="0"/>
            <a:t>государства</a:t>
          </a:r>
          <a:endParaRPr lang="ru-RU" dirty="0"/>
        </a:p>
      </dgm:t>
    </dgm:pt>
    <dgm:pt modelId="{5CB10984-A69B-4D81-996F-55E812E205CB}" type="sibTrans" cxnId="{C6EC8D1A-A86D-40D8-8DFC-92F2E2D98B85}">
      <dgm:prSet/>
      <dgm:spPr/>
      <dgm:t>
        <a:bodyPr/>
        <a:lstStyle/>
        <a:p>
          <a:endParaRPr lang="ru-RU"/>
        </a:p>
      </dgm:t>
    </dgm:pt>
    <dgm:pt modelId="{B4ED9D82-1E00-43E3-B15D-EFE52E1D2ABB}" type="parTrans" cxnId="{C6EC8D1A-A86D-40D8-8DFC-92F2E2D98B85}">
      <dgm:prSet/>
      <dgm:spPr/>
      <dgm:t>
        <a:bodyPr/>
        <a:lstStyle/>
        <a:p>
          <a:endParaRPr lang="ru-RU"/>
        </a:p>
      </dgm:t>
    </dgm:pt>
    <dgm:pt modelId="{E6DE74CD-EFFD-4AE6-81B2-B804486B9CE6}" type="pres">
      <dgm:prSet presAssocID="{A91C4A4C-18DE-45B4-97B2-42395E0E712E}" presName="compositeShape" presStyleCnt="0">
        <dgm:presLayoutVars>
          <dgm:chMax val="7"/>
          <dgm:dir/>
          <dgm:resizeHandles val="exact"/>
        </dgm:presLayoutVars>
      </dgm:prSet>
      <dgm:spPr/>
    </dgm:pt>
    <dgm:pt modelId="{F936E366-4988-412D-A2B9-845063D7140C}" type="pres">
      <dgm:prSet presAssocID="{3C0D5B15-7B6B-4D9C-BF42-FEEA80D7149A}" presName="circ1" presStyleLbl="vennNode1" presStyleIdx="0" presStyleCnt="3"/>
      <dgm:spPr/>
      <dgm:t>
        <a:bodyPr/>
        <a:lstStyle/>
        <a:p>
          <a:endParaRPr lang="ru-RU"/>
        </a:p>
      </dgm:t>
    </dgm:pt>
    <dgm:pt modelId="{03977735-2AF6-4E78-A16E-BFD9A0532469}" type="pres">
      <dgm:prSet presAssocID="{3C0D5B15-7B6B-4D9C-BF42-FEEA80D7149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C13C79-798F-4078-BC7C-866E4C31E3DE}" type="pres">
      <dgm:prSet presAssocID="{E2646568-AE43-4961-89D1-4DCF5E112760}" presName="circ2" presStyleLbl="vennNode1" presStyleIdx="1" presStyleCnt="3"/>
      <dgm:spPr/>
      <dgm:t>
        <a:bodyPr/>
        <a:lstStyle/>
        <a:p>
          <a:endParaRPr lang="ru-RU"/>
        </a:p>
      </dgm:t>
    </dgm:pt>
    <dgm:pt modelId="{292B9CE5-5346-4E9B-9678-57CD1AE11988}" type="pres">
      <dgm:prSet presAssocID="{E2646568-AE43-4961-89D1-4DCF5E11276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769310-1DDA-407B-B10F-02C9F28AB262}" type="pres">
      <dgm:prSet presAssocID="{60282994-97FA-4D99-9B56-37E7344CCEE0}" presName="circ3" presStyleLbl="vennNode1" presStyleIdx="2" presStyleCnt="3"/>
      <dgm:spPr/>
      <dgm:t>
        <a:bodyPr/>
        <a:lstStyle/>
        <a:p>
          <a:endParaRPr lang="ru-RU"/>
        </a:p>
      </dgm:t>
    </dgm:pt>
    <dgm:pt modelId="{A356B81A-7D54-4A14-9951-AE0CF6A98483}" type="pres">
      <dgm:prSet presAssocID="{60282994-97FA-4D99-9B56-37E7344CCEE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93887B-BE59-42CB-9A16-3E6BF8879E5A}" type="presOf" srcId="{60282994-97FA-4D99-9B56-37E7344CCEE0}" destId="{84769310-1DDA-407B-B10F-02C9F28AB262}" srcOrd="0" destOrd="0" presId="urn:microsoft.com/office/officeart/2005/8/layout/venn1"/>
    <dgm:cxn modelId="{2522354D-82E4-4A21-93EB-7DA27D5804FB}" type="presOf" srcId="{3C0D5B15-7B6B-4D9C-BF42-FEEA80D7149A}" destId="{F936E366-4988-412D-A2B9-845063D7140C}" srcOrd="0" destOrd="0" presId="urn:microsoft.com/office/officeart/2005/8/layout/venn1"/>
    <dgm:cxn modelId="{730AFE1A-09C9-4609-9958-041C0FC49228}" type="presOf" srcId="{E2646568-AE43-4961-89D1-4DCF5E112760}" destId="{0BC13C79-798F-4078-BC7C-866E4C31E3DE}" srcOrd="0" destOrd="0" presId="urn:microsoft.com/office/officeart/2005/8/layout/venn1"/>
    <dgm:cxn modelId="{C6EC8D1A-A86D-40D8-8DFC-92F2E2D98B85}" srcId="{A91C4A4C-18DE-45B4-97B2-42395E0E712E}" destId="{E2646568-AE43-4961-89D1-4DCF5E112760}" srcOrd="1" destOrd="0" parTransId="{B4ED9D82-1E00-43E3-B15D-EFE52E1D2ABB}" sibTransId="{5CB10984-A69B-4D81-996F-55E812E205CB}"/>
    <dgm:cxn modelId="{F364AEBD-B57A-4238-883B-F58898769E92}" type="presOf" srcId="{60282994-97FA-4D99-9B56-37E7344CCEE0}" destId="{A356B81A-7D54-4A14-9951-AE0CF6A98483}" srcOrd="1" destOrd="0" presId="urn:microsoft.com/office/officeart/2005/8/layout/venn1"/>
    <dgm:cxn modelId="{34A949B0-A0DD-46F0-9FEF-8E5C1C4F1A7D}" srcId="{A91C4A4C-18DE-45B4-97B2-42395E0E712E}" destId="{60282994-97FA-4D99-9B56-37E7344CCEE0}" srcOrd="2" destOrd="0" parTransId="{A7C5BB94-EAE0-45F9-938D-BFAB0D1CDCE7}" sibTransId="{DD935994-0111-4BF8-B88B-86DF69B6B8EA}"/>
    <dgm:cxn modelId="{2208AB1B-2D9C-481B-B5BD-A55642FF7AD1}" type="presOf" srcId="{A91C4A4C-18DE-45B4-97B2-42395E0E712E}" destId="{E6DE74CD-EFFD-4AE6-81B2-B804486B9CE6}" srcOrd="0" destOrd="0" presId="urn:microsoft.com/office/officeart/2005/8/layout/venn1"/>
    <dgm:cxn modelId="{C73E8F03-DCAF-48D8-A6B6-B50A920F3496}" type="presOf" srcId="{3C0D5B15-7B6B-4D9C-BF42-FEEA80D7149A}" destId="{03977735-2AF6-4E78-A16E-BFD9A0532469}" srcOrd="1" destOrd="0" presId="urn:microsoft.com/office/officeart/2005/8/layout/venn1"/>
    <dgm:cxn modelId="{305BEBE9-4502-47E5-9607-F6AED0AFB8AC}" type="presOf" srcId="{E2646568-AE43-4961-89D1-4DCF5E112760}" destId="{292B9CE5-5346-4E9B-9678-57CD1AE11988}" srcOrd="1" destOrd="0" presId="urn:microsoft.com/office/officeart/2005/8/layout/venn1"/>
    <dgm:cxn modelId="{8E095F36-DDC9-42B4-ACEE-AA7367DF0D22}" srcId="{A91C4A4C-18DE-45B4-97B2-42395E0E712E}" destId="{3C0D5B15-7B6B-4D9C-BF42-FEEA80D7149A}" srcOrd="0" destOrd="0" parTransId="{8BDBCDE8-98E8-4B4F-B377-0A58113D01B9}" sibTransId="{88771116-B155-4D23-9A57-B9619096E8AF}"/>
    <dgm:cxn modelId="{EC5B80EB-EDD6-4FAF-AA00-48BC7E6EBB2C}" type="presParOf" srcId="{E6DE74CD-EFFD-4AE6-81B2-B804486B9CE6}" destId="{F936E366-4988-412D-A2B9-845063D7140C}" srcOrd="0" destOrd="0" presId="urn:microsoft.com/office/officeart/2005/8/layout/venn1"/>
    <dgm:cxn modelId="{BE8800B9-8B90-4184-9555-D649BDEF93CD}" type="presParOf" srcId="{E6DE74CD-EFFD-4AE6-81B2-B804486B9CE6}" destId="{03977735-2AF6-4E78-A16E-BFD9A0532469}" srcOrd="1" destOrd="0" presId="urn:microsoft.com/office/officeart/2005/8/layout/venn1"/>
    <dgm:cxn modelId="{9BB3F0BD-3705-4912-AB38-DF23E68173D3}" type="presParOf" srcId="{E6DE74CD-EFFD-4AE6-81B2-B804486B9CE6}" destId="{0BC13C79-798F-4078-BC7C-866E4C31E3DE}" srcOrd="2" destOrd="0" presId="urn:microsoft.com/office/officeart/2005/8/layout/venn1"/>
    <dgm:cxn modelId="{33B59241-F482-4D70-9F25-607C9EFB17A4}" type="presParOf" srcId="{E6DE74CD-EFFD-4AE6-81B2-B804486B9CE6}" destId="{292B9CE5-5346-4E9B-9678-57CD1AE11988}" srcOrd="3" destOrd="0" presId="urn:microsoft.com/office/officeart/2005/8/layout/venn1"/>
    <dgm:cxn modelId="{FE5D4D86-4FE5-42AB-A3E1-29588CA11719}" type="presParOf" srcId="{E6DE74CD-EFFD-4AE6-81B2-B804486B9CE6}" destId="{84769310-1DDA-407B-B10F-02C9F28AB262}" srcOrd="4" destOrd="0" presId="urn:microsoft.com/office/officeart/2005/8/layout/venn1"/>
    <dgm:cxn modelId="{3E90D50C-C2F0-4799-8054-279EF01498BD}" type="presParOf" srcId="{E6DE74CD-EFFD-4AE6-81B2-B804486B9CE6}" destId="{A356B81A-7D54-4A14-9951-AE0CF6A98483}" srcOrd="5" destOrd="0" presId="urn:microsoft.com/office/officeart/2005/8/layout/ven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6E366-4988-412D-A2B9-845063D7140C}">
      <dsp:nvSpPr>
        <dsp:cNvPr id="0" name=""/>
        <dsp:cNvSpPr/>
      </dsp:nvSpPr>
      <dsp:spPr>
        <a:xfrm>
          <a:off x="2497931" y="54669"/>
          <a:ext cx="2624137" cy="26241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личности</a:t>
          </a:r>
          <a:endParaRPr lang="ru-RU" sz="2200" kern="1200" dirty="0"/>
        </a:p>
      </dsp:txBody>
      <dsp:txXfrm>
        <a:off x="2847816" y="513893"/>
        <a:ext cx="1924367" cy="1180862"/>
      </dsp:txXfrm>
    </dsp:sp>
    <dsp:sp modelId="{0BC13C79-798F-4078-BC7C-866E4C31E3DE}">
      <dsp:nvSpPr>
        <dsp:cNvPr id="0" name=""/>
        <dsp:cNvSpPr/>
      </dsp:nvSpPr>
      <dsp:spPr>
        <a:xfrm>
          <a:off x="3444807" y="1694755"/>
          <a:ext cx="2624137" cy="26241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государства</a:t>
          </a:r>
          <a:endParaRPr lang="ru-RU" sz="2200" kern="1200" dirty="0"/>
        </a:p>
      </dsp:txBody>
      <dsp:txXfrm>
        <a:off x="4247356" y="2372657"/>
        <a:ext cx="1574482" cy="1443275"/>
      </dsp:txXfrm>
    </dsp:sp>
    <dsp:sp modelId="{84769310-1DDA-407B-B10F-02C9F28AB262}">
      <dsp:nvSpPr>
        <dsp:cNvPr id="0" name=""/>
        <dsp:cNvSpPr/>
      </dsp:nvSpPr>
      <dsp:spPr>
        <a:xfrm>
          <a:off x="1551054" y="1694755"/>
          <a:ext cx="2624137" cy="26241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общества</a:t>
          </a:r>
          <a:endParaRPr lang="ru-RU" sz="2200" kern="1200" dirty="0"/>
        </a:p>
      </dsp:txBody>
      <dsp:txXfrm>
        <a:off x="1798161" y="2372657"/>
        <a:ext cx="1574482" cy="1443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83484-6065-4336-8532-ED2B7879C6AB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499A3-6B47-4CFF-8B61-1994195A2B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69216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272808" cy="1224136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ФГОС основного общего образования.</a:t>
            </a:r>
            <a:endParaRPr lang="ru-RU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7596336" cy="359489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Необходимость реформирования системы образования.</a:t>
            </a:r>
          </a:p>
          <a:p>
            <a:pPr marL="514350" indent="-514350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Стратегия государственной политики в области образования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(учитель истории и обществознания Волошина С.И.)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3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ФГОС ООО.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(заместитель директора по УВР Окладникова Е.В.)    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8417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Идеи всех проектов: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600" dirty="0"/>
              <a:t>эффективность,  доступность ,  качество.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3710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5791200" cy="16561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ФГОС: этапы, цели </a:t>
            </a:r>
            <a:r>
              <a:rPr lang="ru-RU" dirty="0"/>
              <a:t>и </a:t>
            </a:r>
            <a:r>
              <a:rPr lang="ru-RU" dirty="0" smtClean="0"/>
              <a:t>содержание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7931224" cy="5400600"/>
          </a:xfrm>
        </p:spPr>
        <p:txBody>
          <a:bodyPr>
            <a:normAutofit fontScale="85000" lnSpcReduction="10000"/>
          </a:bodyPr>
          <a:lstStyle/>
          <a:p>
            <a:r>
              <a:rPr lang="ru-RU" b="0" dirty="0"/>
              <a:t> </a:t>
            </a:r>
            <a:r>
              <a:rPr lang="ru-RU" dirty="0">
                <a:solidFill>
                  <a:srgbClr val="FF0000"/>
                </a:solidFill>
              </a:rPr>
              <a:t>2001 год:</a:t>
            </a:r>
            <a:r>
              <a:rPr lang="ru-RU" dirty="0"/>
              <a:t>  Концепция модернизации российского образования на период до 2010г.</a:t>
            </a:r>
          </a:p>
          <a:p>
            <a:r>
              <a:rPr lang="ru-RU" dirty="0">
                <a:solidFill>
                  <a:srgbClr val="FF0000"/>
                </a:solidFill>
              </a:rPr>
              <a:t>2004 год:  </a:t>
            </a:r>
            <a:r>
              <a:rPr lang="ru-RU" dirty="0"/>
              <a:t>Федеральный компонент государственных образовательных стандартов начального общего, основного общего, среднего (полного) общего образования.</a:t>
            </a:r>
          </a:p>
          <a:p>
            <a:r>
              <a:rPr lang="ru-RU" dirty="0">
                <a:solidFill>
                  <a:srgbClr val="FF0000"/>
                </a:solidFill>
              </a:rPr>
              <a:t>2006 год:  </a:t>
            </a:r>
            <a:r>
              <a:rPr lang="ru-RU" dirty="0"/>
              <a:t>Социологические исследования образовательных потребностей.</a:t>
            </a:r>
          </a:p>
          <a:p>
            <a:r>
              <a:rPr lang="ru-RU" dirty="0"/>
              <a:t>Концепция ФГОС.</a:t>
            </a:r>
          </a:p>
          <a:p>
            <a:r>
              <a:rPr lang="ru-RU" dirty="0">
                <a:solidFill>
                  <a:srgbClr val="FF0000"/>
                </a:solidFill>
              </a:rPr>
              <a:t>2007 год:  </a:t>
            </a:r>
            <a:r>
              <a:rPr lang="ru-RU" dirty="0"/>
              <a:t>Изменения в законе «Об образовании» (ст.7).</a:t>
            </a:r>
          </a:p>
          <a:p>
            <a:r>
              <a:rPr lang="ru-RU" dirty="0"/>
              <a:t>Разработка документов и материалов обеспечения ФГОС.</a:t>
            </a:r>
          </a:p>
          <a:p>
            <a:r>
              <a:rPr lang="ru-RU" dirty="0">
                <a:solidFill>
                  <a:srgbClr val="FF0000"/>
                </a:solidFill>
              </a:rPr>
              <a:t>2008 год:  </a:t>
            </a:r>
            <a:r>
              <a:rPr lang="ru-RU" dirty="0"/>
              <a:t>Апробация ФГОС начального общего образования.</a:t>
            </a:r>
          </a:p>
          <a:p>
            <a:r>
              <a:rPr lang="ru-RU" dirty="0">
                <a:solidFill>
                  <a:srgbClr val="FF0000"/>
                </a:solidFill>
              </a:rPr>
              <a:t>2010 год:  </a:t>
            </a:r>
            <a:r>
              <a:rPr lang="ru-RU" dirty="0"/>
              <a:t>Национальная инициатива «Наша новая школа».</a:t>
            </a:r>
          </a:p>
          <a:p>
            <a:r>
              <a:rPr lang="ru-RU" dirty="0"/>
              <a:t>Введение ФГОС в начальной школе (в инициативном порядке).</a:t>
            </a:r>
          </a:p>
          <a:p>
            <a:r>
              <a:rPr lang="ru-RU" dirty="0"/>
              <a:t>Создание Координационного  Совета.</a:t>
            </a:r>
          </a:p>
          <a:p>
            <a:r>
              <a:rPr lang="ru-RU" dirty="0">
                <a:solidFill>
                  <a:srgbClr val="FF0000"/>
                </a:solidFill>
              </a:rPr>
              <a:t>17 декабря 2010 года:  </a:t>
            </a:r>
            <a:r>
              <a:rPr lang="ru-RU" dirty="0"/>
              <a:t>Утверждение ФГОС  ООО.</a:t>
            </a:r>
          </a:p>
          <a:p>
            <a:r>
              <a:rPr lang="ru-RU" dirty="0">
                <a:solidFill>
                  <a:srgbClr val="FF0000"/>
                </a:solidFill>
              </a:rPr>
              <a:t>Июнь 2012г.:  </a:t>
            </a:r>
            <a:r>
              <a:rPr lang="ru-RU" dirty="0"/>
              <a:t>утверждение ФГОС полного среднего образования.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6342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27168" cy="1371600"/>
          </a:xfrm>
        </p:spPr>
        <p:txBody>
          <a:bodyPr>
            <a:normAutofit/>
          </a:bodyPr>
          <a:lstStyle/>
          <a:p>
            <a:r>
              <a:rPr lang="ru-RU" dirty="0" smtClean="0"/>
              <a:t>- Стандарт  -  это  общественный договор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04719365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48271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ru-RU" dirty="0"/>
              <a:t>СТРУКТУРА  ФГОС ООО: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</a:t>
            </a:r>
            <a:r>
              <a:rPr lang="ru-RU" dirty="0" smtClean="0"/>
              <a:t>. Общие </a:t>
            </a:r>
            <a:r>
              <a:rPr lang="ru-RU" dirty="0"/>
              <a:t>положения.</a:t>
            </a:r>
          </a:p>
          <a:p>
            <a:pPr lvl="0"/>
            <a:r>
              <a:rPr lang="en-US" dirty="0" smtClean="0"/>
              <a:t>II</a:t>
            </a:r>
            <a:r>
              <a:rPr lang="ru-RU" dirty="0" smtClean="0"/>
              <a:t>. Требования </a:t>
            </a:r>
            <a:r>
              <a:rPr lang="ru-RU" dirty="0"/>
              <a:t>к результатам освоения основной образовательной программы основного общего образования.</a:t>
            </a:r>
          </a:p>
          <a:p>
            <a:pPr lvl="0"/>
            <a:r>
              <a:rPr lang="en-US" dirty="0" smtClean="0"/>
              <a:t>III</a:t>
            </a:r>
            <a:r>
              <a:rPr lang="ru-RU" dirty="0" smtClean="0"/>
              <a:t>. Требования </a:t>
            </a:r>
            <a:r>
              <a:rPr lang="ru-RU" dirty="0"/>
              <a:t>к структуре основной  образовательной программы основного общего образования.</a:t>
            </a:r>
          </a:p>
          <a:p>
            <a:pPr lvl="0"/>
            <a:r>
              <a:rPr lang="en-US" dirty="0" smtClean="0"/>
              <a:t>IV</a:t>
            </a:r>
            <a:r>
              <a:rPr lang="ru-RU" dirty="0" smtClean="0"/>
              <a:t>. Требования </a:t>
            </a:r>
            <a:r>
              <a:rPr lang="ru-RU" dirty="0"/>
              <a:t>к условиям реализации основной образовательной программы основного общего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6912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5791200" cy="13716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>I</a:t>
            </a:r>
            <a:r>
              <a:rPr lang="ru-RU" dirty="0" smtClean="0"/>
              <a:t>. Общие </a:t>
            </a:r>
            <a:r>
              <a:rPr lang="ru-RU" dirty="0"/>
              <a:t>положения.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7620000" cy="4373563"/>
          </a:xfrm>
        </p:spPr>
        <p:txBody>
          <a:bodyPr>
            <a:normAutofit fontScale="40000" lnSpcReduction="20000"/>
          </a:bodyPr>
          <a:lstStyle/>
          <a:p>
            <a:r>
              <a:rPr lang="ru-RU" sz="5900" dirty="0"/>
              <a:t>Федеральный Государственный Образовательный </a:t>
            </a:r>
            <a:r>
              <a:rPr lang="ru-RU" sz="5900" dirty="0" smtClean="0"/>
              <a:t>Стандарт  -  </a:t>
            </a:r>
            <a:r>
              <a:rPr lang="ru-RU" sz="5900" u="sng" dirty="0" smtClean="0"/>
              <a:t> </a:t>
            </a:r>
            <a:r>
              <a:rPr lang="ru-RU" sz="5900" u="sng" dirty="0"/>
              <a:t>совокупность требований, обязательных при реализации основной образовательной программы основного общего образования </a:t>
            </a:r>
            <a:r>
              <a:rPr lang="ru-RU" sz="5900" dirty="0"/>
              <a:t>образовательными учреждениями, имеющими государственную аккредитацию</a:t>
            </a:r>
            <a:r>
              <a:rPr lang="ru-RU" sz="5900" dirty="0" smtClean="0"/>
              <a:t>.</a:t>
            </a:r>
          </a:p>
          <a:p>
            <a:r>
              <a:rPr lang="ru-RU" sz="5900" dirty="0" smtClean="0"/>
              <a:t>  </a:t>
            </a:r>
            <a:r>
              <a:rPr lang="ru-RU" sz="5900" dirty="0"/>
              <a:t>(П.1 Ст.7 Закона РФ «ОБ образовании</a:t>
            </a:r>
            <a:r>
              <a:rPr lang="ru-RU" sz="5900" dirty="0" smtClean="0"/>
              <a:t>»).</a:t>
            </a:r>
            <a:r>
              <a:rPr lang="ru-RU" sz="5900" dirty="0"/>
              <a:t> </a:t>
            </a:r>
            <a:endParaRPr lang="ru-RU" sz="5900" dirty="0" smtClean="0"/>
          </a:p>
          <a:p>
            <a:endParaRPr lang="ru-RU" sz="5900" dirty="0" smtClean="0"/>
          </a:p>
          <a:p>
            <a:r>
              <a:rPr lang="ru-RU" sz="5900" dirty="0" smtClean="0"/>
              <a:t>Стандарт  -   </a:t>
            </a:r>
            <a:r>
              <a:rPr lang="ru-RU" sz="5900" u="sng" dirty="0" smtClean="0"/>
              <a:t>основа </a:t>
            </a:r>
            <a:r>
              <a:rPr lang="ru-RU" sz="5900" u="sng" dirty="0"/>
              <a:t>для разработки системы объективной оценки уровня образования обучающихся</a:t>
            </a:r>
            <a:r>
              <a:rPr lang="ru-RU" sz="59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2390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5791200" cy="1728192"/>
          </a:xfrm>
        </p:spPr>
        <p:txBody>
          <a:bodyPr>
            <a:normAutofit/>
          </a:bodyPr>
          <a:lstStyle/>
          <a:p>
            <a:r>
              <a:rPr lang="ru-RU" sz="2700" dirty="0" smtClean="0"/>
              <a:t>Новый </a:t>
            </a:r>
            <a:r>
              <a:rPr lang="ru-RU" sz="2700" dirty="0"/>
              <a:t>стандарт  -  стандарт  трех  «Т»: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72816"/>
            <a:ext cx="7620000" cy="4373563"/>
          </a:xfrm>
        </p:spPr>
        <p:txBody>
          <a:bodyPr/>
          <a:lstStyle/>
          <a:p>
            <a:pPr marL="342900" lvl="0" indent="-342900">
              <a:buFont typeface="Courier New" pitchFamily="49" charset="0"/>
              <a:buChar char="o"/>
            </a:pPr>
            <a:r>
              <a:rPr lang="ru-RU" dirty="0"/>
              <a:t>Требования к результатам освоения основной образовательной программы основного общего образования</a:t>
            </a:r>
            <a:r>
              <a:rPr lang="ru-RU" dirty="0" smtClean="0"/>
              <a:t>.</a:t>
            </a:r>
          </a:p>
          <a:p>
            <a:pPr marL="342900" lvl="0" indent="-342900">
              <a:buFont typeface="Courier New" pitchFamily="49" charset="0"/>
              <a:buChar char="o"/>
            </a:pPr>
            <a:endParaRPr lang="ru-RU" dirty="0"/>
          </a:p>
          <a:p>
            <a:pPr marL="342900" lvl="0" indent="-342900">
              <a:buFont typeface="Courier New" pitchFamily="49" charset="0"/>
              <a:buChar char="o"/>
            </a:pPr>
            <a:r>
              <a:rPr lang="ru-RU" dirty="0"/>
              <a:t>Требования к структуре основной образовательной программы основного общего образования</a:t>
            </a:r>
            <a:r>
              <a:rPr lang="ru-RU" dirty="0" smtClean="0"/>
              <a:t>.</a:t>
            </a:r>
          </a:p>
          <a:p>
            <a:pPr lvl="0"/>
            <a:endParaRPr lang="ru-RU" dirty="0"/>
          </a:p>
          <a:p>
            <a:pPr marL="342900" lvl="0" indent="-342900">
              <a:buFont typeface="Courier New" pitchFamily="49" charset="0"/>
              <a:buChar char="o"/>
            </a:pPr>
            <a:r>
              <a:rPr lang="ru-RU" dirty="0"/>
              <a:t>Требования к условиям реализации основной образовательной программы основного общего образования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123518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5791200" cy="1371600"/>
          </a:xfrm>
        </p:spPr>
        <p:txBody>
          <a:bodyPr>
            <a:normAutofit/>
          </a:bodyPr>
          <a:lstStyle/>
          <a:p>
            <a:r>
              <a:rPr lang="ru-RU" sz="2800" dirty="0"/>
              <a:t> Стандарт направлен на обеспечение: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712968" cy="5445224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ru-RU" dirty="0"/>
              <a:t>формирования российской гражданской идентичности обучающихся; </a:t>
            </a:r>
            <a:endParaRPr lang="ru-RU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ru-RU" dirty="0" smtClean="0"/>
              <a:t>единства образовательного пространства Российской Федерации;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dirty="0" smtClean="0"/>
              <a:t> </a:t>
            </a:r>
            <a:r>
              <a:rPr lang="ru-RU" dirty="0"/>
              <a:t>преемственности основных образовательных программ начального общего, основного общего, среднего (полного) общего, профессионального образования; </a:t>
            </a:r>
            <a:endParaRPr lang="ru-RU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ru-RU" dirty="0" smtClean="0"/>
              <a:t> духовно-нравственного </a:t>
            </a:r>
            <a:r>
              <a:rPr lang="ru-RU" dirty="0"/>
              <a:t>развития, воспитания обучающихся и сохранения их здоровья; </a:t>
            </a:r>
            <a:endParaRPr lang="ru-RU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ru-RU" dirty="0" smtClean="0"/>
              <a:t>формирования </a:t>
            </a:r>
            <a:r>
              <a:rPr lang="ru-RU" dirty="0"/>
              <a:t>содержательно-</a:t>
            </a:r>
            <a:r>
              <a:rPr lang="ru-RU" dirty="0" err="1"/>
              <a:t>критериальной</a:t>
            </a:r>
            <a:r>
              <a:rPr lang="ru-RU" dirty="0"/>
              <a:t> основы оценки результатов освоения обучающимися основной образовательной программы </a:t>
            </a:r>
            <a:r>
              <a:rPr lang="ru-RU" dirty="0" smtClean="0"/>
              <a:t>, </a:t>
            </a:r>
            <a:r>
              <a:rPr lang="ru-RU" dirty="0"/>
              <a:t>деятельности педагогических работников, </a:t>
            </a:r>
            <a:r>
              <a:rPr lang="ru-RU" dirty="0" smtClean="0"/>
              <a:t>образовательных </a:t>
            </a:r>
            <a:r>
              <a:rPr lang="ru-RU" dirty="0"/>
              <a:t>учреждений, функционирования системы образования в целом; 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6675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620098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b="1" dirty="0">
                <a:solidFill>
                  <a:schemeClr val="bg1">
                    <a:lumMod val="50000"/>
                  </a:schemeClr>
                </a:solidFill>
              </a:rPr>
              <a:t>В основе Стандарта </a:t>
            </a:r>
            <a:r>
              <a:rPr lang="ru-RU" sz="1800" b="1" dirty="0"/>
              <a:t>лежит системно-</a:t>
            </a:r>
            <a:r>
              <a:rPr lang="ru-RU" sz="1800" b="1" dirty="0" err="1"/>
              <a:t>деятельностный</a:t>
            </a:r>
            <a:r>
              <a:rPr lang="ru-RU" sz="1800" b="1" dirty="0"/>
              <a:t> подход,</a:t>
            </a:r>
            <a:r>
              <a:rPr lang="ru-RU" sz="1800" dirty="0"/>
              <a:t> </a:t>
            </a:r>
            <a:r>
              <a:rPr lang="ru-RU" sz="1800" dirty="0">
                <a:solidFill>
                  <a:schemeClr val="bg1">
                    <a:lumMod val="50000"/>
                  </a:schemeClr>
                </a:solidFill>
              </a:rPr>
              <a:t>который обеспечивает переход от репродуктивных форм учебной деятельности к самостоятельным  проектным и поисково-исследовательским видам работы: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7620000" cy="446449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- проектированию и конструированию социальной  </a:t>
            </a:r>
            <a:r>
              <a:rPr lang="ru-RU" dirty="0" smtClean="0">
                <a:solidFill>
                  <a:srgbClr val="002060"/>
                </a:solidFill>
              </a:rPr>
              <a:t>среды;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- активной учебно-познавательной </a:t>
            </a:r>
            <a:r>
              <a:rPr lang="ru-RU" dirty="0" smtClean="0">
                <a:solidFill>
                  <a:srgbClr val="002060"/>
                </a:solidFill>
              </a:rPr>
              <a:t>деятельности;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 - формированию готовности к саморазвитию и непрерывному </a:t>
            </a:r>
            <a:r>
              <a:rPr lang="ru-RU" dirty="0" smtClean="0">
                <a:solidFill>
                  <a:srgbClr val="002060"/>
                </a:solidFill>
              </a:rPr>
              <a:t>образованию;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ru-RU" dirty="0">
                <a:solidFill>
                  <a:srgbClr val="002060"/>
                </a:solidFill>
              </a:rPr>
              <a:t>построение образовательного процесса с учетом индивидуальных, возрастных, психических и физических особенностей.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813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2718"/>
            <a:ext cx="8280920" cy="1371600"/>
          </a:xfrm>
        </p:spPr>
        <p:txBody>
          <a:bodyPr>
            <a:normAutofit/>
          </a:bodyPr>
          <a:lstStyle/>
          <a:p>
            <a:r>
              <a:rPr lang="ru-RU" dirty="0"/>
              <a:t>  </a:t>
            </a:r>
            <a:r>
              <a:rPr lang="ru-RU" sz="2000" dirty="0"/>
              <a:t>Стандарт ориентирован на становление личностных характеристик</a:t>
            </a:r>
            <a:r>
              <a:rPr lang="ru-RU" sz="2000" b="1" i="1" dirty="0"/>
              <a:t> </a:t>
            </a:r>
            <a:r>
              <a:rPr lang="ru-RU" sz="2000" dirty="0"/>
              <a:t>выпускника («портрет выпускника основной школы»):</a:t>
            </a:r>
            <a:r>
              <a:rPr lang="ru-RU" sz="2000" b="1" i="1" dirty="0"/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ru-RU" dirty="0"/>
              <a:t>любящий свой край и своё Отечество;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dirty="0"/>
              <a:t>осознающий и принимающий ценности человеческой жизни, семьи, гражданского общества, многонационального российского народа, человечества;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dirty="0"/>
              <a:t>активно и заинтересованно познающий мир;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dirty="0"/>
              <a:t>умеющий учиться;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dirty="0"/>
              <a:t>социально активный;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dirty="0"/>
              <a:t>уважающий других людей, умеющий вести конструктивный диалог, достигать взаимопонимания, сотрудничать для достижения общих результатов;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dirty="0"/>
              <a:t>осознанно выполняющий правила здорового и экологически целесообразного образа </a:t>
            </a:r>
            <a:r>
              <a:rPr lang="ru-RU" dirty="0" smtClean="0"/>
              <a:t>жизни; </a:t>
            </a:r>
            <a:endParaRPr lang="ru-RU" dirty="0"/>
          </a:p>
          <a:p>
            <a:pPr marL="342900" indent="-342900">
              <a:buFont typeface="Wingdings" pitchFamily="2" charset="2"/>
              <a:buChar char="§"/>
            </a:pPr>
            <a:r>
              <a:rPr lang="ru-RU" dirty="0"/>
              <a:t>ориентирующийся в мире профессий, понимающий значение профессиональной деятельности для человека.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44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243408"/>
            <a:ext cx="7355160" cy="2016224"/>
          </a:xfrm>
        </p:spPr>
        <p:txBody>
          <a:bodyPr>
            <a:normAutofit/>
          </a:bodyPr>
          <a:lstStyle/>
          <a:p>
            <a:r>
              <a:rPr lang="ru-RU" sz="2800" dirty="0"/>
              <a:t>Стандарт реально обеспечивает условия для воспитания учащихся.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 </a:t>
            </a:r>
            <a:r>
              <a:rPr lang="ru-RU" sz="3600" dirty="0" smtClean="0"/>
              <a:t>  В </a:t>
            </a:r>
            <a:r>
              <a:rPr lang="ru-RU" sz="3600" dirty="0"/>
              <a:t>основе стандарта 2-го поколения лежит </a:t>
            </a:r>
            <a:r>
              <a:rPr lang="ru-RU" sz="3600" u="sng" dirty="0">
                <a:solidFill>
                  <a:srgbClr val="FF0000"/>
                </a:solidFill>
              </a:rPr>
              <a:t>Концепция духовно-нравственного развития и воспитания личности,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/>
              <a:t>в которой впервые предложен (нормируется) воспитательный идеал гражданина РФ.   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59838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424936" cy="30243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ОБРАЗОВАНИЕ КАК ФУНДАМЕНТАЛЬНОЕ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ИЛИ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образование как функциональное свойство 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149080"/>
            <a:ext cx="7620000" cy="199729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США И РОССИИ ОКОЛО  30%  НАСЕЛЕНИЯ  СЧИТАЮТСЯ </a:t>
            </a:r>
          </a:p>
          <a:p>
            <a:r>
              <a:rPr lang="ru-RU" dirty="0" smtClean="0"/>
              <a:t>ФУНКЦИОНАЛЬНО  НЕГРАМОТНЫМИ,  ТО ЕСТЬ</a:t>
            </a:r>
          </a:p>
          <a:p>
            <a:r>
              <a:rPr lang="ru-RU" dirty="0" smtClean="0"/>
              <a:t> НЕСПОСОБНЫМИ  ПРИМЕНЯТЬ  В  ПОВСЕДНЕВНОЙ </a:t>
            </a:r>
          </a:p>
          <a:p>
            <a:r>
              <a:rPr lang="ru-RU" dirty="0" smtClean="0"/>
              <a:t>ПРАКТИКЕ  И  ПРОФЕССИОНАЛЬНОЙ  ДЕЯТЕЛЬНОСТИ </a:t>
            </a:r>
          </a:p>
          <a:p>
            <a:r>
              <a:rPr lang="ru-RU" dirty="0" smtClean="0"/>
              <a:t>ПОЛУЧЕННЫЕ  ЗНАНИЯ, ВЫПОЛНЯТЬ  СОЦИАЛЬНЫЕ РОЛИ.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8903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056784" cy="1371600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2700" dirty="0" smtClean="0"/>
              <a:t>-В Стандарте усилена ориентация на </a:t>
            </a:r>
            <a:r>
              <a:rPr lang="ru-RU" sz="2700" dirty="0"/>
              <a:t>новые результаты </a:t>
            </a:r>
            <a:r>
              <a:rPr lang="ru-RU" sz="2700" dirty="0" smtClean="0"/>
              <a:t>образования</a:t>
            </a:r>
            <a:r>
              <a:rPr lang="ru-RU" sz="27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sz="3600" dirty="0" smtClean="0"/>
          </a:p>
          <a:p>
            <a:pPr marL="571500" indent="-571500">
              <a:buFont typeface="Wingdings" pitchFamily="2" charset="2"/>
              <a:buChar char="ü"/>
            </a:pPr>
            <a:r>
              <a:rPr lang="ru-RU" sz="3600" dirty="0" smtClean="0"/>
              <a:t> </a:t>
            </a:r>
            <a:r>
              <a:rPr lang="ru-RU" sz="3600" dirty="0"/>
              <a:t>на личностные результаты развития, </a:t>
            </a:r>
            <a:endParaRPr lang="ru-RU" sz="3600" dirty="0" smtClean="0"/>
          </a:p>
          <a:p>
            <a:pPr marL="571500" indent="-571500">
              <a:buFont typeface="Wingdings" pitchFamily="2" charset="2"/>
              <a:buChar char="ü"/>
            </a:pPr>
            <a:r>
              <a:rPr lang="ru-RU" sz="3600" dirty="0" smtClean="0"/>
              <a:t> </a:t>
            </a:r>
            <a:r>
              <a:rPr lang="ru-RU" sz="3600" dirty="0"/>
              <a:t>на практические навыки и фундаментальные умения, </a:t>
            </a:r>
            <a:endParaRPr lang="ru-RU" sz="3600" dirty="0" smtClean="0"/>
          </a:p>
          <a:p>
            <a:pPr marL="571500" indent="-571500">
              <a:buFont typeface="Wingdings" pitchFamily="2" charset="2"/>
              <a:buChar char="ü"/>
            </a:pPr>
            <a:r>
              <a:rPr lang="ru-RU" sz="3600" dirty="0" smtClean="0"/>
              <a:t> на </a:t>
            </a:r>
            <a:r>
              <a:rPr lang="ru-RU" sz="3600" dirty="0"/>
              <a:t>расширение сферы дополнительного образования.  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132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22426"/>
            <a:ext cx="8578540" cy="2052146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sz="3100" dirty="0"/>
              <a:t>Стандарт устанавливает новые требования к результатам общего </a:t>
            </a:r>
            <a:r>
              <a:rPr lang="ru-RU" sz="3100" dirty="0" smtClean="0"/>
              <a:t>образования. 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204864"/>
            <a:ext cx="7620000" cy="4373563"/>
          </a:xfrm>
        </p:spPr>
        <p:txBody>
          <a:bodyPr>
            <a:normAutofit/>
          </a:bodyPr>
          <a:lstStyle/>
          <a:p>
            <a:r>
              <a:rPr lang="ru-RU" sz="3600" dirty="0"/>
              <a:t>Если раньше требования рассматривались только в контексте предметных знаний и умений, то теперь подлежит нормированию совокупность </a:t>
            </a:r>
            <a:r>
              <a:rPr lang="ru-RU" sz="3600" u="sng" dirty="0">
                <a:solidFill>
                  <a:srgbClr val="FF0000"/>
                </a:solidFill>
              </a:rPr>
              <a:t>личностных</a:t>
            </a:r>
            <a:r>
              <a:rPr lang="ru-RU" sz="3600" dirty="0">
                <a:solidFill>
                  <a:srgbClr val="FF0000"/>
                </a:solidFill>
              </a:rPr>
              <a:t>,  </a:t>
            </a:r>
            <a:r>
              <a:rPr lang="ru-RU" sz="3600" u="sng" dirty="0">
                <a:solidFill>
                  <a:srgbClr val="FF0000"/>
                </a:solidFill>
              </a:rPr>
              <a:t> </a:t>
            </a:r>
            <a:r>
              <a:rPr lang="ru-RU" sz="3600" u="sng" dirty="0" err="1" smtClean="0">
                <a:solidFill>
                  <a:srgbClr val="FF0000"/>
                </a:solidFill>
              </a:rPr>
              <a:t>метапредметных</a:t>
            </a:r>
            <a:r>
              <a:rPr lang="ru-RU" sz="3600" u="sng" dirty="0" smtClean="0">
                <a:solidFill>
                  <a:srgbClr val="FF0000"/>
                </a:solidFill>
              </a:rPr>
              <a:t>  </a:t>
            </a:r>
            <a:r>
              <a:rPr lang="ru-RU" sz="3600" dirty="0">
                <a:solidFill>
                  <a:srgbClr val="FF0000"/>
                </a:solidFill>
              </a:rPr>
              <a:t>и  </a:t>
            </a:r>
            <a:r>
              <a:rPr lang="ru-RU" sz="3600" u="sng" dirty="0">
                <a:solidFill>
                  <a:srgbClr val="FF0000"/>
                </a:solidFill>
              </a:rPr>
              <a:t>предметных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/>
              <a:t>результатов. </a:t>
            </a:r>
          </a:p>
        </p:txBody>
      </p:sp>
    </p:spTree>
    <p:extLst>
      <p:ext uri="{BB962C8B-B14F-4D97-AF65-F5344CB8AC3E}">
        <p14:creationId xmlns="" xmlns:p14="http://schemas.microsoft.com/office/powerpoint/2010/main" val="323858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52718"/>
            <a:ext cx="8352928" cy="1764114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 </a:t>
            </a:r>
            <a:r>
              <a:rPr lang="ru-RU" sz="4000" b="1" dirty="0">
                <a:solidFill>
                  <a:srgbClr val="FF0000"/>
                </a:solidFill>
              </a:rPr>
              <a:t>Личностные результаты  </a:t>
            </a:r>
            <a:r>
              <a:rPr lang="ru-RU" sz="2200" b="1" dirty="0"/>
              <a:t>включают ценностные ориентиры, потребности, мотивы, запросы на образование</a:t>
            </a:r>
            <a:r>
              <a:rPr lang="ru-RU" sz="22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7620000" cy="54006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-  воспитание российской гражданской идентичности: патриотизма, уважения к Отечеству, осознание своей этнической принадлежности, воспитание чувства ответственности и долга перед Родиной;</a:t>
            </a:r>
          </a:p>
          <a:p>
            <a:r>
              <a:rPr lang="ru-RU" dirty="0"/>
              <a:t>- формирование ответственного отношения к </a:t>
            </a:r>
            <a:r>
              <a:rPr lang="ru-RU" dirty="0" smtClean="0"/>
              <a:t>учению</a:t>
            </a:r>
            <a:r>
              <a:rPr lang="ru-RU" dirty="0"/>
              <a:t>;</a:t>
            </a:r>
          </a:p>
          <a:p>
            <a:r>
              <a:rPr lang="ru-RU" dirty="0" smtClean="0"/>
              <a:t>--</a:t>
            </a:r>
            <a:r>
              <a:rPr lang="ru-RU" dirty="0"/>
              <a:t>  осознанного, уважительного и доброжелательного отношения к другому </a:t>
            </a:r>
            <a:r>
              <a:rPr lang="ru-RU" dirty="0" smtClean="0"/>
              <a:t>человеку; </a:t>
            </a:r>
            <a:endParaRPr lang="ru-RU" dirty="0"/>
          </a:p>
          <a:p>
            <a:r>
              <a:rPr lang="ru-RU" dirty="0"/>
              <a:t>- освоение социальных норм, правил </a:t>
            </a:r>
            <a:r>
              <a:rPr lang="ru-RU" dirty="0" smtClean="0"/>
              <a:t>поведения; </a:t>
            </a:r>
            <a:endParaRPr lang="ru-RU" dirty="0"/>
          </a:p>
          <a:p>
            <a:r>
              <a:rPr lang="ru-RU" dirty="0"/>
              <a:t>- формирование коммуникативной компетентности в общении;</a:t>
            </a:r>
          </a:p>
          <a:p>
            <a:r>
              <a:rPr lang="ru-RU" dirty="0"/>
              <a:t>-  ценности  здорового и безопасного образа жизни; </a:t>
            </a:r>
          </a:p>
          <a:p>
            <a:r>
              <a:rPr lang="ru-RU" dirty="0"/>
              <a:t>-  основ экологической культуры;</a:t>
            </a:r>
          </a:p>
          <a:p>
            <a:r>
              <a:rPr lang="ru-RU" dirty="0"/>
              <a:t>- осознание значения семьи в жизни человека и </a:t>
            </a:r>
            <a:r>
              <a:rPr lang="ru-RU" dirty="0" smtClean="0"/>
              <a:t>общества;</a:t>
            </a:r>
            <a:endParaRPr lang="ru-RU" dirty="0"/>
          </a:p>
          <a:p>
            <a:r>
              <a:rPr lang="ru-RU" dirty="0"/>
              <a:t>- развитие эстетического </a:t>
            </a:r>
            <a:r>
              <a:rPr lang="ru-RU" dirty="0" smtClean="0"/>
              <a:t>сознания.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4534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579296" cy="190813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Метапредметные</a:t>
            </a:r>
            <a:r>
              <a:rPr lang="ru-RU" b="1" dirty="0">
                <a:solidFill>
                  <a:srgbClr val="FF0000"/>
                </a:solidFill>
              </a:rPr>
              <a:t> результаты </a:t>
            </a:r>
            <a:r>
              <a:rPr lang="ru-RU" sz="2200" b="1" dirty="0"/>
              <a:t>связаны с освоением </a:t>
            </a:r>
            <a:r>
              <a:rPr lang="ru-RU" sz="2200" b="1" dirty="0" smtClean="0"/>
              <a:t>учащимися</a:t>
            </a:r>
            <a:br>
              <a:rPr lang="ru-RU" sz="2200" b="1" dirty="0" smtClean="0"/>
            </a:br>
            <a:r>
              <a:rPr lang="ru-RU" sz="2200" b="1" dirty="0" smtClean="0"/>
              <a:t>инструментальных</a:t>
            </a:r>
            <a:r>
              <a:rPr lang="ru-RU" sz="2200" b="1" dirty="0"/>
              <a:t>, операционных </a:t>
            </a:r>
            <a:r>
              <a:rPr lang="ru-RU" sz="2200" b="1" dirty="0" smtClean="0"/>
              <a:t>-</a:t>
            </a:r>
            <a:br>
              <a:rPr lang="ru-RU" sz="2200" b="1" dirty="0" smtClean="0"/>
            </a:br>
            <a:r>
              <a:rPr lang="ru-RU" sz="2200" b="1" dirty="0" smtClean="0"/>
              <a:t>универсальных </a:t>
            </a:r>
            <a:r>
              <a:rPr lang="ru-RU" sz="2200" b="1" dirty="0"/>
              <a:t>учебных действий: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7620000" cy="5184576"/>
          </a:xfrm>
        </p:spPr>
        <p:txBody>
          <a:bodyPr>
            <a:noAutofit/>
          </a:bodyPr>
          <a:lstStyle/>
          <a:p>
            <a:r>
              <a:rPr lang="ru-RU" sz="1400" dirty="0"/>
              <a:t>-  умение самостоятельно определять цели своего обучения, ставить задачи в учёбе и познавательной </a:t>
            </a:r>
            <a:r>
              <a:rPr lang="ru-RU" sz="1400" dirty="0" smtClean="0"/>
              <a:t>деятельности; </a:t>
            </a:r>
          </a:p>
          <a:p>
            <a:endParaRPr lang="ru-RU" sz="1400" dirty="0"/>
          </a:p>
          <a:p>
            <a:r>
              <a:rPr lang="ru-RU" sz="1400" dirty="0" smtClean="0"/>
              <a:t> </a:t>
            </a:r>
            <a:r>
              <a:rPr lang="ru-RU" sz="1400" dirty="0"/>
              <a:t>- самостоятельно планировать пути  достижения целей,  в том числе альтернативные, выбирать  наиболее эффективные способы решения учебных и познавательных задач</a:t>
            </a:r>
            <a:r>
              <a:rPr lang="ru-RU" sz="1400" dirty="0" smtClean="0"/>
              <a:t>;</a:t>
            </a:r>
          </a:p>
          <a:p>
            <a:endParaRPr lang="ru-RU" sz="1400" dirty="0"/>
          </a:p>
          <a:p>
            <a:r>
              <a:rPr lang="ru-RU" sz="1400" dirty="0" smtClean="0"/>
              <a:t> - соотносить свои действия с планируемыми результатами и  уметь корректировать их  в изменяющейся ситуации;</a:t>
            </a:r>
            <a:r>
              <a:rPr lang="ru-RU" sz="1400" dirty="0"/>
              <a:t> </a:t>
            </a:r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/>
              <a:t>- </a:t>
            </a:r>
            <a:r>
              <a:rPr lang="ru-RU" sz="1400" dirty="0"/>
              <a:t>определять понятия, создавать обобщения, устанавливать аналогии,  причинно-следственные связи, строить  логическое рассуждение, умозаключение (индуктивное, дедуктивное  и по аналогии) и делать выводы;</a:t>
            </a:r>
          </a:p>
          <a:p>
            <a:endParaRPr lang="ru-RU" sz="1400" dirty="0" smtClean="0"/>
          </a:p>
          <a:p>
            <a:r>
              <a:rPr lang="ru-RU" sz="1400" dirty="0" smtClean="0"/>
              <a:t> </a:t>
            </a:r>
            <a:r>
              <a:rPr lang="ru-RU" sz="1400" dirty="0"/>
              <a:t>- организовывать  учебное сотрудничество и совместную деятельность с учителем и сверстниками;  </a:t>
            </a:r>
          </a:p>
          <a:p>
            <a:r>
              <a:rPr lang="ru-RU" sz="1400" dirty="0"/>
              <a:t>- формирование и развитие компетентности в области использования </a:t>
            </a:r>
            <a:r>
              <a:rPr lang="ru-RU" sz="1400" dirty="0" smtClean="0"/>
              <a:t>ИКТ.</a:t>
            </a:r>
            <a:endParaRPr lang="ru-RU" sz="1400" dirty="0"/>
          </a:p>
          <a:p>
            <a:r>
              <a:rPr lang="ru-RU" sz="1400" dirty="0"/>
              <a:t> </a:t>
            </a:r>
          </a:p>
          <a:p>
            <a:endParaRPr lang="ru-RU" sz="1400" dirty="0"/>
          </a:p>
          <a:p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394083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Предметные </a:t>
            </a:r>
            <a:r>
              <a:rPr lang="ru-RU" b="1" dirty="0" smtClean="0">
                <a:solidFill>
                  <a:srgbClr val="FF0000"/>
                </a:solidFill>
              </a:rPr>
              <a:t>результаты: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600" dirty="0"/>
              <a:t>выражены  в усвоении обучаемыми конкретных элементов социального опыта, изучаемого в рамках отдельного  учебного предмета – </a:t>
            </a:r>
            <a:r>
              <a:rPr lang="ru-RU" sz="3600" u="sng" dirty="0"/>
              <a:t>знаний, умений, навыков </a:t>
            </a:r>
            <a:r>
              <a:rPr lang="ru-RU" sz="3600" dirty="0"/>
              <a:t>и должны обеспечить успешное обучение на следующей ступени общего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958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15328" cy="206183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На достижение планируемых результатов направлены УУД </a:t>
            </a:r>
            <a:r>
              <a:rPr lang="ru-RU" sz="2800" dirty="0" smtClean="0">
                <a:solidFill>
                  <a:srgbClr val="FF0000"/>
                </a:solidFill>
              </a:rPr>
              <a:t>«универсальные учебные действия»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7620000" cy="421484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	Важнейшей задачей современной системы образования является формирование совокупности УУД, которые обеспечивают возможность каждому ученику самостоятельно осуществлять деятельность учения, ставить учебные цели, искать и использовать необходимые средства и способы их достижения, уметь контролировать и оценивать учебную деятельность и ее результаты. Они создают условия развития личности и ее самореализации.</a:t>
            </a:r>
            <a:endParaRPr 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043758" cy="12760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 основе формирования УУД лежит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7620000" cy="441167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«умение учиться», которое предполагает полноценное освоение всех компонентов учебной деятельности (познавательные и учебные мотивы; учебная цель; учебная задача; учебные действия и операции) и выступает существенным фактором повышения эффективности освоения учащимися предметных знаний, умений и формирования компетенций, образа мира и ценностно-смысловых оснований личностного морального выбора.</a:t>
            </a:r>
            <a:endParaRPr lang="ru-RU" sz="2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58138" cy="227615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Универсальные</a:t>
            </a:r>
            <a:r>
              <a:rPr lang="ru-RU" sz="4000" dirty="0" smtClean="0"/>
              <a:t> </a:t>
            </a:r>
            <a:r>
              <a:rPr lang="ru-RU" sz="4000" dirty="0" smtClean="0">
                <a:solidFill>
                  <a:srgbClr val="FF0000"/>
                </a:solidFill>
              </a:rPr>
              <a:t>учебные</a:t>
            </a:r>
            <a:r>
              <a:rPr lang="ru-RU" sz="4000" dirty="0" smtClean="0"/>
              <a:t> </a:t>
            </a:r>
            <a:r>
              <a:rPr lang="ru-RU" sz="4000" dirty="0" smtClean="0">
                <a:solidFill>
                  <a:srgbClr val="FF0000"/>
                </a:solidFill>
              </a:rPr>
              <a:t>действия-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2"/>
            <a:ext cx="7620000" cy="3125791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это навыки, которые надо закладывать в начальной школе на всех уроках.</a:t>
            </a:r>
            <a:endParaRPr lang="ru-RU" sz="3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15262" cy="213327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 программе представлено 4 вида УУД: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7620000" cy="3625857"/>
          </a:xfrm>
        </p:spPr>
        <p:txBody>
          <a:bodyPr>
            <a:normAutofit/>
          </a:bodyPr>
          <a:lstStyle/>
          <a:p>
            <a:pPr algn="ctr">
              <a:buFontTx/>
              <a:buChar char="-"/>
            </a:pPr>
            <a:r>
              <a:rPr lang="ru-RU" sz="3600" dirty="0" smtClean="0"/>
              <a:t>личностные;</a:t>
            </a:r>
          </a:p>
          <a:p>
            <a:pPr algn="ctr">
              <a:buFontTx/>
              <a:buChar char="-"/>
            </a:pPr>
            <a:r>
              <a:rPr lang="ru-RU" sz="3600" dirty="0" smtClean="0"/>
              <a:t>регулятивные;</a:t>
            </a:r>
          </a:p>
          <a:p>
            <a:pPr algn="ctr">
              <a:buFontTx/>
              <a:buChar char="-"/>
            </a:pPr>
            <a:r>
              <a:rPr lang="ru-RU" sz="3600" dirty="0" smtClean="0"/>
              <a:t>познавательные;</a:t>
            </a:r>
          </a:p>
          <a:p>
            <a:pPr algn="ctr">
              <a:buFontTx/>
              <a:buChar char="-"/>
            </a:pPr>
            <a:r>
              <a:rPr lang="ru-RU" sz="3600" dirty="0" smtClean="0"/>
              <a:t>коммуникативные.</a:t>
            </a:r>
            <a:endParaRPr lang="ru-RU" sz="3600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86476"/>
            <a:ext cx="7772400" cy="5462804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5400" b="1" dirty="0" smtClean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	 </a:t>
            </a:r>
            <a:r>
              <a:rPr lang="ru-RU" sz="4400" b="1" dirty="0" smtClean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семинар </a:t>
            </a:r>
            <a:r>
              <a:rPr lang="ru-RU" sz="4000" b="1" dirty="0" smtClean="0">
                <a:solidFill>
                  <a:srgbClr val="FF0000"/>
                </a:solidFill>
                <a:effectLst>
                  <a:glow rad="101600">
                    <a:srgbClr val="FFFFFF"/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«Универсальные учебные действия. От теории к практике формирования»» </a:t>
            </a:r>
            <a:r>
              <a:rPr lang="ru-RU" sz="1200" b="1" dirty="0" smtClean="0">
                <a:solidFill>
                  <a:srgbClr val="FF0000"/>
                </a:solidFill>
                <a:effectLst>
                  <a:glow rad="101600">
                    <a:srgbClr val="FFFFFF"/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1200" b="1" dirty="0" smtClean="0">
                <a:solidFill>
                  <a:srgbClr val="FF0000"/>
                </a:solidFill>
                <a:effectLst>
                  <a:glow rad="101600">
                    <a:srgbClr val="FFFFFF"/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1200" b="1" dirty="0" smtClean="0">
                <a:solidFill>
                  <a:srgbClr val="C00000"/>
                </a:solidFill>
                <a:effectLst>
                  <a:glow rad="101600">
                    <a:srgbClr val="FFFFFF"/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1200" b="1" dirty="0" smtClean="0">
                <a:solidFill>
                  <a:srgbClr val="C00000"/>
                </a:solidFill>
                <a:effectLst>
                  <a:glow rad="101600">
                    <a:srgbClr val="FFFFFF"/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1200" b="1" dirty="0">
                <a:solidFill>
                  <a:srgbClr val="C00000"/>
                </a:solidFill>
                <a:effectLst>
                  <a:glow rad="101600">
                    <a:srgbClr val="FFFFFF"/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1200" b="1" dirty="0">
                <a:solidFill>
                  <a:srgbClr val="C00000"/>
                </a:solidFill>
                <a:effectLst>
                  <a:glow rad="101600">
                    <a:srgbClr val="FFFFFF"/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</a:t>
            </a:r>
            <a:r>
              <a:rPr lang="ru-RU" sz="2000" b="1" i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Расскажи мне, и я </a:t>
            </a:r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забуду</a:t>
            </a:r>
            <a:r>
              <a:rPr lang="ru-RU" sz="2000" b="1" i="1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b="1" i="1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b="1" i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Покажи мне, и я запомню.</a:t>
            </a:r>
            <a:r>
              <a:rPr lang="ru-RU" sz="2000" b="1" i="1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b="1" i="1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b="1" i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Вовлеки меня, и я научусь»</a:t>
            </a:r>
            <a:r>
              <a:rPr lang="ru-RU" sz="2000" b="1" i="1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b="1" i="1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      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Китайская </a:t>
            </a: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мудрость</a:t>
            </a: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1200" b="1" dirty="0">
              <a:solidFill>
                <a:srgbClr val="C00000"/>
              </a:solidFill>
              <a:effectLst>
                <a:glow rad="101600">
                  <a:srgbClr val="FFFFFF"/>
                </a:glow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0"/>
            <a:ext cx="2952328" cy="90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208280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6748" y="-171400"/>
            <a:ext cx="8754740" cy="13716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Мир переживает кризис </a:t>
            </a:r>
            <a:r>
              <a:rPr lang="ru-RU" sz="2400" dirty="0" err="1" smtClean="0"/>
              <a:t>знаниевой</a:t>
            </a:r>
            <a:r>
              <a:rPr lang="ru-RU" sz="2400" dirty="0" smtClean="0"/>
              <a:t> модели     образования: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748" y="1268760"/>
            <a:ext cx="7620000" cy="4824536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ru-RU" dirty="0">
                <a:latin typeface="Arial Black" pitchFamily="34" charset="0"/>
              </a:rPr>
              <a:t>в</a:t>
            </a:r>
            <a:r>
              <a:rPr lang="ru-RU" dirty="0" smtClean="0">
                <a:latin typeface="Arial Black" pitchFamily="34" charset="0"/>
              </a:rPr>
              <a:t>есь поток информации нельзя втиснуть в программу;</a:t>
            </a:r>
          </a:p>
          <a:p>
            <a:pPr marL="342900" indent="-342900">
              <a:buFont typeface="Arial" pitchFamily="34" charset="0"/>
              <a:buChar char="•"/>
            </a:pPr>
            <a:endParaRPr lang="ru-RU" dirty="0" smtClean="0">
              <a:latin typeface="Arial Black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ru-RU" dirty="0">
              <a:latin typeface="Arial Black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ru-RU" dirty="0"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6748" y="2150854"/>
            <a:ext cx="81738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 Black" pitchFamily="34" charset="0"/>
              </a:rPr>
              <a:t> нет необходимости запоминать информацию, надо научиться  ею пользоваться;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000" dirty="0" smtClean="0">
              <a:latin typeface="Arial Black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 Black" pitchFamily="34" charset="0"/>
              </a:rPr>
              <a:t> вместо исключительной ориентации на усвоение готовых специализированных знаний, необходима ориентация на формирование креативных и социальных компетенций, а также на формирование готовности к переобучению.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3662" y="5013176"/>
            <a:ext cx="813690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r>
              <a:rPr lang="ru-RU" sz="2400" dirty="0">
                <a:solidFill>
                  <a:srgbClr val="FF0000"/>
                </a:solidFill>
                <a:latin typeface="Arial Black" pitchFamily="34" charset="0"/>
              </a:rPr>
              <a:t>А для этого образование должно выйти за пределы решения стандартных, типовых задач, где уже заранее известны ответы на все вопросы.</a:t>
            </a:r>
          </a:p>
        </p:txBody>
      </p:sp>
    </p:spTree>
    <p:extLst>
      <p:ext uri="{BB962C8B-B14F-4D97-AF65-F5344CB8AC3E}">
        <p14:creationId xmlns="" xmlns:p14="http://schemas.microsoft.com/office/powerpoint/2010/main" val="207637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0100" indent="-457200">
              <a:lnSpc>
                <a:spcPct val="115000"/>
              </a:lnSpc>
            </a:pPr>
            <a:r>
              <a:rPr lang="ru-RU" sz="2800" i="1" dirty="0" smtClean="0">
                <a:latin typeface="Times New Roman"/>
                <a:cs typeface="Times New Roman"/>
              </a:rPr>
              <a:t>сформировать устойчивое представление о методологических подходах к понятию, путях формирования УУД;</a:t>
            </a:r>
          </a:p>
          <a:p>
            <a:pPr marL="800100" indent="-457200">
              <a:lnSpc>
                <a:spcPct val="115000"/>
              </a:lnSpc>
            </a:pPr>
            <a:r>
              <a:rPr lang="ru-RU" sz="2800" i="1" dirty="0" smtClean="0">
                <a:latin typeface="Times New Roman"/>
                <a:cs typeface="Times New Roman"/>
              </a:rPr>
              <a:t>определить место УУД в понятийном поле «</a:t>
            </a:r>
            <a:r>
              <a:rPr lang="ru-RU" sz="2800" i="1" dirty="0" err="1" smtClean="0">
                <a:latin typeface="Times New Roman"/>
                <a:cs typeface="Times New Roman"/>
              </a:rPr>
              <a:t>компетентностного</a:t>
            </a:r>
            <a:r>
              <a:rPr lang="ru-RU" sz="2800" i="1" dirty="0" smtClean="0">
                <a:latin typeface="Times New Roman"/>
                <a:cs typeface="Times New Roman"/>
              </a:rPr>
              <a:t> подхода», перевести представление об УУД в практические формы (технологии).</a:t>
            </a:r>
            <a:endParaRPr lang="ru-RU" sz="2800" b="1" i="1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402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  <a:buClr>
                <a:srgbClr val="9BBB59"/>
              </a:buClr>
              <a:buSzPct val="95000"/>
            </a:pPr>
            <a:r>
              <a:rPr lang="ru-RU" sz="2800" b="1" i="1" dirty="0" smtClean="0">
                <a:solidFill>
                  <a:prstClr val="black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- методическим объединениям подготовить  материал </a:t>
            </a:r>
            <a:r>
              <a:rPr lang="ru-RU" sz="2800" b="1" i="1" dirty="0">
                <a:solidFill>
                  <a:prstClr val="black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по формированию УУД в рамках реализации стандартов второго </a:t>
            </a:r>
            <a:r>
              <a:rPr lang="ru-RU" sz="2800" b="1" i="1" dirty="0" smtClean="0">
                <a:solidFill>
                  <a:prstClr val="black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поколения (защита презентаций рабочих групп);</a:t>
            </a:r>
            <a:endParaRPr lang="ru-RU" sz="2800" b="1" i="1" dirty="0">
              <a:solidFill>
                <a:prstClr val="black"/>
              </a:solidFill>
              <a:latin typeface="Times New Roman" pitchFamily="18" charset="0"/>
              <a:ea typeface="BatangChe" pitchFamily="49" charset="-127"/>
              <a:cs typeface="Times New Roman" pitchFamily="18" charset="0"/>
            </a:endParaRPr>
          </a:p>
          <a:p>
            <a:pPr lvl="0" fontAlgn="base">
              <a:spcAft>
                <a:spcPct val="0"/>
              </a:spcAft>
              <a:buClr>
                <a:srgbClr val="9BBB59"/>
              </a:buClr>
              <a:buSzPct val="95000"/>
            </a:pPr>
            <a:r>
              <a:rPr lang="ru-RU" sz="2800" b="1" i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-обобщить  </a:t>
            </a:r>
            <a:r>
              <a:rPr lang="ru-RU" sz="2800" b="1" i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знания по формированию УУД младших </a:t>
            </a:r>
            <a:r>
              <a:rPr lang="ru-RU" sz="2800" b="1" i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школьников используя </a:t>
            </a:r>
            <a:r>
              <a:rPr lang="ru-RU" sz="2800" b="1" i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практический опыт </a:t>
            </a:r>
            <a:r>
              <a:rPr lang="ru-RU" sz="2800" b="1" i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учителей начальных классов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13314994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9"/>
            <a:ext cx="8001056" cy="56207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Возьмём на заметку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4" name="Group 176"/>
          <p:cNvGrpSpPr>
            <a:grpSpLocks/>
          </p:cNvGrpSpPr>
          <p:nvPr/>
        </p:nvGrpSpPr>
        <p:grpSpPr bwMode="auto">
          <a:xfrm>
            <a:off x="174310" y="1152084"/>
            <a:ext cx="8591550" cy="5661025"/>
            <a:chOff x="336" y="480"/>
            <a:chExt cx="4476" cy="3468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342" y="486"/>
              <a:ext cx="4464" cy="3456"/>
            </a:xfrm>
            <a:custGeom>
              <a:avLst/>
              <a:gdLst>
                <a:gd name="T0" fmla="*/ 0 w 4464"/>
                <a:gd name="T1" fmla="*/ 3347 h 3456"/>
                <a:gd name="T2" fmla="*/ 0 w 4464"/>
                <a:gd name="T3" fmla="*/ 94 h 3456"/>
                <a:gd name="T4" fmla="*/ 1 w 4464"/>
                <a:gd name="T5" fmla="*/ 79 h 3456"/>
                <a:gd name="T6" fmla="*/ 7 w 4464"/>
                <a:gd name="T7" fmla="*/ 63 h 3456"/>
                <a:gd name="T8" fmla="*/ 15 w 4464"/>
                <a:gd name="T9" fmla="*/ 47 h 3456"/>
                <a:gd name="T10" fmla="*/ 25 w 4464"/>
                <a:gd name="T11" fmla="*/ 32 h 3456"/>
                <a:gd name="T12" fmla="*/ 40 w 4464"/>
                <a:gd name="T13" fmla="*/ 19 h 3456"/>
                <a:gd name="T14" fmla="*/ 56 w 4464"/>
                <a:gd name="T15" fmla="*/ 9 h 3456"/>
                <a:gd name="T16" fmla="*/ 74 w 4464"/>
                <a:gd name="T17" fmla="*/ 3 h 3456"/>
                <a:gd name="T18" fmla="*/ 95 w 4464"/>
                <a:gd name="T19" fmla="*/ 0 h 3456"/>
                <a:gd name="T20" fmla="*/ 4384 w 4464"/>
                <a:gd name="T21" fmla="*/ 0 h 3456"/>
                <a:gd name="T22" fmla="*/ 4399 w 4464"/>
                <a:gd name="T23" fmla="*/ 1 h 3456"/>
                <a:gd name="T24" fmla="*/ 4412 w 4464"/>
                <a:gd name="T25" fmla="*/ 6 h 3456"/>
                <a:gd name="T26" fmla="*/ 4426 w 4464"/>
                <a:gd name="T27" fmla="*/ 14 h 3456"/>
                <a:gd name="T28" fmla="*/ 4439 w 4464"/>
                <a:gd name="T29" fmla="*/ 25 h 3456"/>
                <a:gd name="T30" fmla="*/ 4448 w 4464"/>
                <a:gd name="T31" fmla="*/ 38 h 3456"/>
                <a:gd name="T32" fmla="*/ 4457 w 4464"/>
                <a:gd name="T33" fmla="*/ 50 h 3456"/>
                <a:gd name="T34" fmla="*/ 4462 w 4464"/>
                <a:gd name="T35" fmla="*/ 65 h 3456"/>
                <a:gd name="T36" fmla="*/ 4464 w 4464"/>
                <a:gd name="T37" fmla="*/ 80 h 3456"/>
                <a:gd name="T38" fmla="*/ 4464 w 4464"/>
                <a:gd name="T39" fmla="*/ 3362 h 3456"/>
                <a:gd name="T40" fmla="*/ 4462 w 4464"/>
                <a:gd name="T41" fmla="*/ 3376 h 3456"/>
                <a:gd name="T42" fmla="*/ 4457 w 4464"/>
                <a:gd name="T43" fmla="*/ 3393 h 3456"/>
                <a:gd name="T44" fmla="*/ 4448 w 4464"/>
                <a:gd name="T45" fmla="*/ 3408 h 3456"/>
                <a:gd name="T46" fmla="*/ 4437 w 4464"/>
                <a:gd name="T47" fmla="*/ 3422 h 3456"/>
                <a:gd name="T48" fmla="*/ 4424 w 4464"/>
                <a:gd name="T49" fmla="*/ 3437 h 3456"/>
                <a:gd name="T50" fmla="*/ 4409 w 4464"/>
                <a:gd name="T51" fmla="*/ 3447 h 3456"/>
                <a:gd name="T52" fmla="*/ 4394 w 4464"/>
                <a:gd name="T53" fmla="*/ 3453 h 3456"/>
                <a:gd name="T54" fmla="*/ 4378 w 4464"/>
                <a:gd name="T55" fmla="*/ 3456 h 3456"/>
                <a:gd name="T56" fmla="*/ 109 w 4464"/>
                <a:gd name="T57" fmla="*/ 3456 h 3456"/>
                <a:gd name="T58" fmla="*/ 92 w 4464"/>
                <a:gd name="T59" fmla="*/ 3455 h 3456"/>
                <a:gd name="T60" fmla="*/ 74 w 4464"/>
                <a:gd name="T61" fmla="*/ 3450 h 3456"/>
                <a:gd name="T62" fmla="*/ 56 w 4464"/>
                <a:gd name="T63" fmla="*/ 3440 h 3456"/>
                <a:gd name="T64" fmla="*/ 39 w 4464"/>
                <a:gd name="T65" fmla="*/ 3429 h 3456"/>
                <a:gd name="T66" fmla="*/ 23 w 4464"/>
                <a:gd name="T67" fmla="*/ 3415 h 3456"/>
                <a:gd name="T68" fmla="*/ 11 w 4464"/>
                <a:gd name="T69" fmla="*/ 3395 h 3456"/>
                <a:gd name="T70" fmla="*/ 2 w 4464"/>
                <a:gd name="T71" fmla="*/ 3373 h 3456"/>
                <a:gd name="T72" fmla="*/ 0 w 4464"/>
                <a:gd name="T73" fmla="*/ 3347 h 345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64"/>
                <a:gd name="T112" fmla="*/ 0 h 3456"/>
                <a:gd name="T113" fmla="*/ 4464 w 4464"/>
                <a:gd name="T114" fmla="*/ 3456 h 345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64" h="3456">
                  <a:moveTo>
                    <a:pt x="0" y="3347"/>
                  </a:moveTo>
                  <a:lnTo>
                    <a:pt x="0" y="94"/>
                  </a:lnTo>
                  <a:lnTo>
                    <a:pt x="1" y="79"/>
                  </a:lnTo>
                  <a:lnTo>
                    <a:pt x="7" y="63"/>
                  </a:lnTo>
                  <a:lnTo>
                    <a:pt x="15" y="47"/>
                  </a:lnTo>
                  <a:lnTo>
                    <a:pt x="25" y="32"/>
                  </a:lnTo>
                  <a:lnTo>
                    <a:pt x="40" y="19"/>
                  </a:lnTo>
                  <a:lnTo>
                    <a:pt x="56" y="9"/>
                  </a:lnTo>
                  <a:lnTo>
                    <a:pt x="74" y="3"/>
                  </a:lnTo>
                  <a:lnTo>
                    <a:pt x="95" y="0"/>
                  </a:lnTo>
                  <a:lnTo>
                    <a:pt x="4384" y="0"/>
                  </a:lnTo>
                  <a:lnTo>
                    <a:pt x="4399" y="1"/>
                  </a:lnTo>
                  <a:lnTo>
                    <a:pt x="4412" y="6"/>
                  </a:lnTo>
                  <a:lnTo>
                    <a:pt x="4426" y="14"/>
                  </a:lnTo>
                  <a:lnTo>
                    <a:pt x="4439" y="25"/>
                  </a:lnTo>
                  <a:lnTo>
                    <a:pt x="4448" y="38"/>
                  </a:lnTo>
                  <a:lnTo>
                    <a:pt x="4457" y="50"/>
                  </a:lnTo>
                  <a:lnTo>
                    <a:pt x="4462" y="65"/>
                  </a:lnTo>
                  <a:lnTo>
                    <a:pt x="4464" y="80"/>
                  </a:lnTo>
                  <a:lnTo>
                    <a:pt x="4464" y="3362"/>
                  </a:lnTo>
                  <a:lnTo>
                    <a:pt x="4462" y="3376"/>
                  </a:lnTo>
                  <a:lnTo>
                    <a:pt x="4457" y="3393"/>
                  </a:lnTo>
                  <a:lnTo>
                    <a:pt x="4448" y="3408"/>
                  </a:lnTo>
                  <a:lnTo>
                    <a:pt x="4437" y="3422"/>
                  </a:lnTo>
                  <a:lnTo>
                    <a:pt x="4424" y="3437"/>
                  </a:lnTo>
                  <a:lnTo>
                    <a:pt x="4409" y="3447"/>
                  </a:lnTo>
                  <a:lnTo>
                    <a:pt x="4394" y="3453"/>
                  </a:lnTo>
                  <a:lnTo>
                    <a:pt x="4378" y="3456"/>
                  </a:lnTo>
                  <a:lnTo>
                    <a:pt x="109" y="3456"/>
                  </a:lnTo>
                  <a:lnTo>
                    <a:pt x="92" y="3455"/>
                  </a:lnTo>
                  <a:lnTo>
                    <a:pt x="74" y="3450"/>
                  </a:lnTo>
                  <a:lnTo>
                    <a:pt x="56" y="3440"/>
                  </a:lnTo>
                  <a:lnTo>
                    <a:pt x="39" y="3429"/>
                  </a:lnTo>
                  <a:lnTo>
                    <a:pt x="23" y="3415"/>
                  </a:lnTo>
                  <a:lnTo>
                    <a:pt x="11" y="3395"/>
                  </a:lnTo>
                  <a:lnTo>
                    <a:pt x="2" y="3373"/>
                  </a:lnTo>
                  <a:lnTo>
                    <a:pt x="0" y="3347"/>
                  </a:lnTo>
                  <a:close/>
                </a:path>
              </a:pathLst>
            </a:custGeom>
            <a:solidFill>
              <a:srgbClr val="0000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336" y="580"/>
              <a:ext cx="12" cy="3253"/>
            </a:xfrm>
            <a:custGeom>
              <a:avLst/>
              <a:gdLst>
                <a:gd name="T0" fmla="*/ 0 w 12"/>
                <a:gd name="T1" fmla="*/ 0 h 3253"/>
                <a:gd name="T2" fmla="*/ 0 w 12"/>
                <a:gd name="T3" fmla="*/ 0 h 3253"/>
                <a:gd name="T4" fmla="*/ 0 w 12"/>
                <a:gd name="T5" fmla="*/ 3253 h 3253"/>
                <a:gd name="T6" fmla="*/ 12 w 12"/>
                <a:gd name="T7" fmla="*/ 3253 h 3253"/>
                <a:gd name="T8" fmla="*/ 12 w 12"/>
                <a:gd name="T9" fmla="*/ 0 h 3253"/>
                <a:gd name="T10" fmla="*/ 12 w 12"/>
                <a:gd name="T11" fmla="*/ 0 h 3253"/>
                <a:gd name="T12" fmla="*/ 0 w 12"/>
                <a:gd name="T13" fmla="*/ 0 h 32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3253"/>
                <a:gd name="T23" fmla="*/ 12 w 12"/>
                <a:gd name="T24" fmla="*/ 3253 h 32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3253">
                  <a:moveTo>
                    <a:pt x="0" y="0"/>
                  </a:moveTo>
                  <a:lnTo>
                    <a:pt x="0" y="0"/>
                  </a:lnTo>
                  <a:lnTo>
                    <a:pt x="0" y="3253"/>
                  </a:lnTo>
                  <a:lnTo>
                    <a:pt x="12" y="3253"/>
                  </a:ln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336" y="480"/>
              <a:ext cx="101" cy="100"/>
            </a:xfrm>
            <a:custGeom>
              <a:avLst/>
              <a:gdLst>
                <a:gd name="T0" fmla="*/ 101 w 101"/>
                <a:gd name="T1" fmla="*/ 0 h 100"/>
                <a:gd name="T2" fmla="*/ 101 w 101"/>
                <a:gd name="T3" fmla="*/ 0 h 100"/>
                <a:gd name="T4" fmla="*/ 79 w 101"/>
                <a:gd name="T5" fmla="*/ 3 h 100"/>
                <a:gd name="T6" fmla="*/ 59 w 101"/>
                <a:gd name="T7" fmla="*/ 10 h 100"/>
                <a:gd name="T8" fmla="*/ 44 w 101"/>
                <a:gd name="T9" fmla="*/ 20 h 100"/>
                <a:gd name="T10" fmla="*/ 28 w 101"/>
                <a:gd name="T11" fmla="*/ 34 h 100"/>
                <a:gd name="T12" fmla="*/ 16 w 101"/>
                <a:gd name="T13" fmla="*/ 50 h 100"/>
                <a:gd name="T14" fmla="*/ 8 w 101"/>
                <a:gd name="T15" fmla="*/ 67 h 100"/>
                <a:gd name="T16" fmla="*/ 2 w 101"/>
                <a:gd name="T17" fmla="*/ 84 h 100"/>
                <a:gd name="T18" fmla="*/ 0 w 101"/>
                <a:gd name="T19" fmla="*/ 100 h 100"/>
                <a:gd name="T20" fmla="*/ 12 w 101"/>
                <a:gd name="T21" fmla="*/ 100 h 100"/>
                <a:gd name="T22" fmla="*/ 12 w 101"/>
                <a:gd name="T23" fmla="*/ 86 h 100"/>
                <a:gd name="T24" fmla="*/ 18 w 101"/>
                <a:gd name="T25" fmla="*/ 72 h 100"/>
                <a:gd name="T26" fmla="*/ 25 w 101"/>
                <a:gd name="T27" fmla="*/ 55 h 100"/>
                <a:gd name="T28" fmla="*/ 35 w 101"/>
                <a:gd name="T29" fmla="*/ 42 h 100"/>
                <a:gd name="T30" fmla="*/ 48 w 101"/>
                <a:gd name="T31" fmla="*/ 31 h 100"/>
                <a:gd name="T32" fmla="*/ 64 w 101"/>
                <a:gd name="T33" fmla="*/ 20 h 100"/>
                <a:gd name="T34" fmla="*/ 81 w 101"/>
                <a:gd name="T35" fmla="*/ 14 h 100"/>
                <a:gd name="T36" fmla="*/ 101 w 101"/>
                <a:gd name="T37" fmla="*/ 12 h 100"/>
                <a:gd name="T38" fmla="*/ 101 w 101"/>
                <a:gd name="T39" fmla="*/ 12 h 100"/>
                <a:gd name="T40" fmla="*/ 101 w 101"/>
                <a:gd name="T41" fmla="*/ 0 h 1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1"/>
                <a:gd name="T64" fmla="*/ 0 h 100"/>
                <a:gd name="T65" fmla="*/ 101 w 101"/>
                <a:gd name="T66" fmla="*/ 100 h 1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1" h="100">
                  <a:moveTo>
                    <a:pt x="101" y="0"/>
                  </a:moveTo>
                  <a:lnTo>
                    <a:pt x="101" y="0"/>
                  </a:lnTo>
                  <a:lnTo>
                    <a:pt x="79" y="3"/>
                  </a:lnTo>
                  <a:lnTo>
                    <a:pt x="59" y="10"/>
                  </a:lnTo>
                  <a:lnTo>
                    <a:pt x="44" y="20"/>
                  </a:lnTo>
                  <a:lnTo>
                    <a:pt x="28" y="34"/>
                  </a:lnTo>
                  <a:lnTo>
                    <a:pt x="16" y="50"/>
                  </a:lnTo>
                  <a:lnTo>
                    <a:pt x="8" y="67"/>
                  </a:lnTo>
                  <a:lnTo>
                    <a:pt x="2" y="84"/>
                  </a:lnTo>
                  <a:lnTo>
                    <a:pt x="0" y="100"/>
                  </a:lnTo>
                  <a:lnTo>
                    <a:pt x="12" y="100"/>
                  </a:lnTo>
                  <a:lnTo>
                    <a:pt x="12" y="86"/>
                  </a:lnTo>
                  <a:lnTo>
                    <a:pt x="18" y="72"/>
                  </a:lnTo>
                  <a:lnTo>
                    <a:pt x="25" y="55"/>
                  </a:lnTo>
                  <a:lnTo>
                    <a:pt x="35" y="42"/>
                  </a:lnTo>
                  <a:lnTo>
                    <a:pt x="48" y="31"/>
                  </a:lnTo>
                  <a:lnTo>
                    <a:pt x="64" y="20"/>
                  </a:lnTo>
                  <a:lnTo>
                    <a:pt x="81" y="14"/>
                  </a:lnTo>
                  <a:lnTo>
                    <a:pt x="101" y="1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437" y="480"/>
              <a:ext cx="4289" cy="12"/>
            </a:xfrm>
            <a:custGeom>
              <a:avLst/>
              <a:gdLst>
                <a:gd name="T0" fmla="*/ 4289 w 4289"/>
                <a:gd name="T1" fmla="*/ 0 h 12"/>
                <a:gd name="T2" fmla="*/ 4289 w 4289"/>
                <a:gd name="T3" fmla="*/ 0 h 12"/>
                <a:gd name="T4" fmla="*/ 0 w 4289"/>
                <a:gd name="T5" fmla="*/ 0 h 12"/>
                <a:gd name="T6" fmla="*/ 0 w 4289"/>
                <a:gd name="T7" fmla="*/ 12 h 12"/>
                <a:gd name="T8" fmla="*/ 4289 w 4289"/>
                <a:gd name="T9" fmla="*/ 12 h 12"/>
                <a:gd name="T10" fmla="*/ 4289 w 4289"/>
                <a:gd name="T11" fmla="*/ 12 h 12"/>
                <a:gd name="T12" fmla="*/ 4289 w 4289"/>
                <a:gd name="T13" fmla="*/ 0 h 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289"/>
                <a:gd name="T22" fmla="*/ 0 h 12"/>
                <a:gd name="T23" fmla="*/ 4289 w 4289"/>
                <a:gd name="T24" fmla="*/ 12 h 1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289" h="12">
                  <a:moveTo>
                    <a:pt x="4289" y="0"/>
                  </a:moveTo>
                  <a:lnTo>
                    <a:pt x="4289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4289" y="12"/>
                  </a:lnTo>
                  <a:lnTo>
                    <a:pt x="428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4726" y="480"/>
              <a:ext cx="86" cy="86"/>
            </a:xfrm>
            <a:custGeom>
              <a:avLst/>
              <a:gdLst>
                <a:gd name="T0" fmla="*/ 86 w 86"/>
                <a:gd name="T1" fmla="*/ 86 h 86"/>
                <a:gd name="T2" fmla="*/ 86 w 86"/>
                <a:gd name="T3" fmla="*/ 86 h 86"/>
                <a:gd name="T4" fmla="*/ 82 w 86"/>
                <a:gd name="T5" fmla="*/ 69 h 86"/>
                <a:gd name="T6" fmla="*/ 78 w 86"/>
                <a:gd name="T7" fmla="*/ 54 h 86"/>
                <a:gd name="T8" fmla="*/ 68 w 86"/>
                <a:gd name="T9" fmla="*/ 41 h 86"/>
                <a:gd name="T10" fmla="*/ 58 w 86"/>
                <a:gd name="T11" fmla="*/ 27 h 86"/>
                <a:gd name="T12" fmla="*/ 45 w 86"/>
                <a:gd name="T13" fmla="*/ 15 h 86"/>
                <a:gd name="T14" fmla="*/ 29 w 86"/>
                <a:gd name="T15" fmla="*/ 7 h 86"/>
                <a:gd name="T16" fmla="*/ 16 w 86"/>
                <a:gd name="T17" fmla="*/ 2 h 86"/>
                <a:gd name="T18" fmla="*/ 0 w 86"/>
                <a:gd name="T19" fmla="*/ 0 h 86"/>
                <a:gd name="T20" fmla="*/ 0 w 86"/>
                <a:gd name="T21" fmla="*/ 12 h 86"/>
                <a:gd name="T22" fmla="*/ 13 w 86"/>
                <a:gd name="T23" fmla="*/ 12 h 86"/>
                <a:gd name="T24" fmla="*/ 27 w 86"/>
                <a:gd name="T25" fmla="*/ 18 h 86"/>
                <a:gd name="T26" fmla="*/ 40 w 86"/>
                <a:gd name="T27" fmla="*/ 25 h 86"/>
                <a:gd name="T28" fmla="*/ 51 w 86"/>
                <a:gd name="T29" fmla="*/ 34 h 86"/>
                <a:gd name="T30" fmla="*/ 61 w 86"/>
                <a:gd name="T31" fmla="*/ 46 h 86"/>
                <a:gd name="T32" fmla="*/ 68 w 86"/>
                <a:gd name="T33" fmla="*/ 59 h 86"/>
                <a:gd name="T34" fmla="*/ 73 w 86"/>
                <a:gd name="T35" fmla="*/ 72 h 86"/>
                <a:gd name="T36" fmla="*/ 74 w 86"/>
                <a:gd name="T37" fmla="*/ 86 h 86"/>
                <a:gd name="T38" fmla="*/ 74 w 86"/>
                <a:gd name="T39" fmla="*/ 86 h 86"/>
                <a:gd name="T40" fmla="*/ 86 w 86"/>
                <a:gd name="T41" fmla="*/ 86 h 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6"/>
                <a:gd name="T64" fmla="*/ 0 h 86"/>
                <a:gd name="T65" fmla="*/ 86 w 86"/>
                <a:gd name="T66" fmla="*/ 86 h 8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6" h="86">
                  <a:moveTo>
                    <a:pt x="86" y="86"/>
                  </a:moveTo>
                  <a:lnTo>
                    <a:pt x="86" y="86"/>
                  </a:lnTo>
                  <a:lnTo>
                    <a:pt x="82" y="69"/>
                  </a:lnTo>
                  <a:lnTo>
                    <a:pt x="78" y="54"/>
                  </a:lnTo>
                  <a:lnTo>
                    <a:pt x="68" y="41"/>
                  </a:lnTo>
                  <a:lnTo>
                    <a:pt x="58" y="27"/>
                  </a:lnTo>
                  <a:lnTo>
                    <a:pt x="45" y="15"/>
                  </a:lnTo>
                  <a:lnTo>
                    <a:pt x="29" y="7"/>
                  </a:lnTo>
                  <a:lnTo>
                    <a:pt x="16" y="2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3" y="12"/>
                  </a:lnTo>
                  <a:lnTo>
                    <a:pt x="27" y="18"/>
                  </a:lnTo>
                  <a:lnTo>
                    <a:pt x="40" y="25"/>
                  </a:lnTo>
                  <a:lnTo>
                    <a:pt x="51" y="34"/>
                  </a:lnTo>
                  <a:lnTo>
                    <a:pt x="61" y="46"/>
                  </a:lnTo>
                  <a:lnTo>
                    <a:pt x="68" y="59"/>
                  </a:lnTo>
                  <a:lnTo>
                    <a:pt x="73" y="72"/>
                  </a:lnTo>
                  <a:lnTo>
                    <a:pt x="74" y="86"/>
                  </a:lnTo>
                  <a:lnTo>
                    <a:pt x="8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4800" y="566"/>
              <a:ext cx="12" cy="3282"/>
            </a:xfrm>
            <a:custGeom>
              <a:avLst/>
              <a:gdLst>
                <a:gd name="T0" fmla="*/ 12 w 12"/>
                <a:gd name="T1" fmla="*/ 3282 h 3282"/>
                <a:gd name="T2" fmla="*/ 12 w 12"/>
                <a:gd name="T3" fmla="*/ 3282 h 3282"/>
                <a:gd name="T4" fmla="*/ 12 w 12"/>
                <a:gd name="T5" fmla="*/ 0 h 3282"/>
                <a:gd name="T6" fmla="*/ 0 w 12"/>
                <a:gd name="T7" fmla="*/ 0 h 3282"/>
                <a:gd name="T8" fmla="*/ 0 w 12"/>
                <a:gd name="T9" fmla="*/ 3282 h 3282"/>
                <a:gd name="T10" fmla="*/ 0 w 12"/>
                <a:gd name="T11" fmla="*/ 3282 h 3282"/>
                <a:gd name="T12" fmla="*/ 12 w 12"/>
                <a:gd name="T13" fmla="*/ 3282 h 32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3282"/>
                <a:gd name="T23" fmla="*/ 12 w 12"/>
                <a:gd name="T24" fmla="*/ 3282 h 32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3282">
                  <a:moveTo>
                    <a:pt x="12" y="3282"/>
                  </a:moveTo>
                  <a:lnTo>
                    <a:pt x="12" y="328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3282"/>
                  </a:lnTo>
                  <a:lnTo>
                    <a:pt x="12" y="32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720" y="3848"/>
              <a:ext cx="92" cy="100"/>
            </a:xfrm>
            <a:custGeom>
              <a:avLst/>
              <a:gdLst>
                <a:gd name="T0" fmla="*/ 0 w 92"/>
                <a:gd name="T1" fmla="*/ 100 h 100"/>
                <a:gd name="T2" fmla="*/ 0 w 92"/>
                <a:gd name="T3" fmla="*/ 100 h 100"/>
                <a:gd name="T4" fmla="*/ 17 w 92"/>
                <a:gd name="T5" fmla="*/ 97 h 100"/>
                <a:gd name="T6" fmla="*/ 34 w 92"/>
                <a:gd name="T7" fmla="*/ 90 h 100"/>
                <a:gd name="T8" fmla="*/ 50 w 92"/>
                <a:gd name="T9" fmla="*/ 78 h 100"/>
                <a:gd name="T10" fmla="*/ 63 w 92"/>
                <a:gd name="T11" fmla="*/ 64 h 100"/>
                <a:gd name="T12" fmla="*/ 75 w 92"/>
                <a:gd name="T13" fmla="*/ 49 h 100"/>
                <a:gd name="T14" fmla="*/ 84 w 92"/>
                <a:gd name="T15" fmla="*/ 33 h 100"/>
                <a:gd name="T16" fmla="*/ 88 w 92"/>
                <a:gd name="T17" fmla="*/ 15 h 100"/>
                <a:gd name="T18" fmla="*/ 92 w 92"/>
                <a:gd name="T19" fmla="*/ 0 h 100"/>
                <a:gd name="T20" fmla="*/ 80 w 92"/>
                <a:gd name="T21" fmla="*/ 0 h 100"/>
                <a:gd name="T22" fmla="*/ 79 w 92"/>
                <a:gd name="T23" fmla="*/ 12 h 100"/>
                <a:gd name="T24" fmla="*/ 74 w 92"/>
                <a:gd name="T25" fmla="*/ 28 h 100"/>
                <a:gd name="T26" fmla="*/ 65 w 92"/>
                <a:gd name="T27" fmla="*/ 44 h 100"/>
                <a:gd name="T28" fmla="*/ 56 w 92"/>
                <a:gd name="T29" fmla="*/ 56 h 100"/>
                <a:gd name="T30" fmla="*/ 42 w 92"/>
                <a:gd name="T31" fmla="*/ 71 h 100"/>
                <a:gd name="T32" fmla="*/ 29 w 92"/>
                <a:gd name="T33" fmla="*/ 80 h 100"/>
                <a:gd name="T34" fmla="*/ 15 w 92"/>
                <a:gd name="T35" fmla="*/ 86 h 100"/>
                <a:gd name="T36" fmla="*/ 0 w 92"/>
                <a:gd name="T37" fmla="*/ 88 h 100"/>
                <a:gd name="T38" fmla="*/ 0 w 92"/>
                <a:gd name="T39" fmla="*/ 88 h 100"/>
                <a:gd name="T40" fmla="*/ 0 w 92"/>
                <a:gd name="T41" fmla="*/ 100 h 1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2"/>
                <a:gd name="T64" fmla="*/ 0 h 100"/>
                <a:gd name="T65" fmla="*/ 92 w 92"/>
                <a:gd name="T66" fmla="*/ 100 h 1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2" h="100">
                  <a:moveTo>
                    <a:pt x="0" y="100"/>
                  </a:moveTo>
                  <a:lnTo>
                    <a:pt x="0" y="100"/>
                  </a:lnTo>
                  <a:lnTo>
                    <a:pt x="17" y="97"/>
                  </a:lnTo>
                  <a:lnTo>
                    <a:pt x="34" y="90"/>
                  </a:lnTo>
                  <a:lnTo>
                    <a:pt x="50" y="78"/>
                  </a:lnTo>
                  <a:lnTo>
                    <a:pt x="63" y="64"/>
                  </a:lnTo>
                  <a:lnTo>
                    <a:pt x="75" y="49"/>
                  </a:lnTo>
                  <a:lnTo>
                    <a:pt x="84" y="33"/>
                  </a:lnTo>
                  <a:lnTo>
                    <a:pt x="88" y="15"/>
                  </a:lnTo>
                  <a:lnTo>
                    <a:pt x="92" y="0"/>
                  </a:lnTo>
                  <a:lnTo>
                    <a:pt x="80" y="0"/>
                  </a:lnTo>
                  <a:lnTo>
                    <a:pt x="79" y="12"/>
                  </a:lnTo>
                  <a:lnTo>
                    <a:pt x="74" y="28"/>
                  </a:lnTo>
                  <a:lnTo>
                    <a:pt x="65" y="44"/>
                  </a:lnTo>
                  <a:lnTo>
                    <a:pt x="56" y="56"/>
                  </a:lnTo>
                  <a:lnTo>
                    <a:pt x="42" y="71"/>
                  </a:lnTo>
                  <a:lnTo>
                    <a:pt x="29" y="80"/>
                  </a:lnTo>
                  <a:lnTo>
                    <a:pt x="15" y="86"/>
                  </a:lnTo>
                  <a:lnTo>
                    <a:pt x="0" y="88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51" y="3936"/>
              <a:ext cx="4269" cy="12"/>
            </a:xfrm>
            <a:custGeom>
              <a:avLst/>
              <a:gdLst>
                <a:gd name="T0" fmla="*/ 0 w 4269"/>
                <a:gd name="T1" fmla="*/ 12 h 12"/>
                <a:gd name="T2" fmla="*/ 0 w 4269"/>
                <a:gd name="T3" fmla="*/ 12 h 12"/>
                <a:gd name="T4" fmla="*/ 4269 w 4269"/>
                <a:gd name="T5" fmla="*/ 12 h 12"/>
                <a:gd name="T6" fmla="*/ 4269 w 4269"/>
                <a:gd name="T7" fmla="*/ 0 h 12"/>
                <a:gd name="T8" fmla="*/ 0 w 4269"/>
                <a:gd name="T9" fmla="*/ 0 h 12"/>
                <a:gd name="T10" fmla="*/ 0 w 4269"/>
                <a:gd name="T11" fmla="*/ 0 h 12"/>
                <a:gd name="T12" fmla="*/ 0 w 4269"/>
                <a:gd name="T13" fmla="*/ 12 h 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269"/>
                <a:gd name="T22" fmla="*/ 0 h 12"/>
                <a:gd name="T23" fmla="*/ 4269 w 4269"/>
                <a:gd name="T24" fmla="*/ 12 h 1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269" h="12">
                  <a:moveTo>
                    <a:pt x="0" y="12"/>
                  </a:moveTo>
                  <a:lnTo>
                    <a:pt x="0" y="12"/>
                  </a:lnTo>
                  <a:lnTo>
                    <a:pt x="4269" y="12"/>
                  </a:lnTo>
                  <a:lnTo>
                    <a:pt x="4269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336" y="3833"/>
              <a:ext cx="115" cy="115"/>
            </a:xfrm>
            <a:custGeom>
              <a:avLst/>
              <a:gdLst>
                <a:gd name="T0" fmla="*/ 0 w 115"/>
                <a:gd name="T1" fmla="*/ 0 h 115"/>
                <a:gd name="T2" fmla="*/ 0 w 115"/>
                <a:gd name="T3" fmla="*/ 0 h 115"/>
                <a:gd name="T4" fmla="*/ 4 w 115"/>
                <a:gd name="T5" fmla="*/ 27 h 115"/>
                <a:gd name="T6" fmla="*/ 12 w 115"/>
                <a:gd name="T7" fmla="*/ 51 h 115"/>
                <a:gd name="T8" fmla="*/ 25 w 115"/>
                <a:gd name="T9" fmla="*/ 71 h 115"/>
                <a:gd name="T10" fmla="*/ 42 w 115"/>
                <a:gd name="T11" fmla="*/ 87 h 115"/>
                <a:gd name="T12" fmla="*/ 59 w 115"/>
                <a:gd name="T13" fmla="*/ 99 h 115"/>
                <a:gd name="T14" fmla="*/ 79 w 115"/>
                <a:gd name="T15" fmla="*/ 108 h 115"/>
                <a:gd name="T16" fmla="*/ 98 w 115"/>
                <a:gd name="T17" fmla="*/ 113 h 115"/>
                <a:gd name="T18" fmla="*/ 115 w 115"/>
                <a:gd name="T19" fmla="*/ 115 h 115"/>
                <a:gd name="T20" fmla="*/ 115 w 115"/>
                <a:gd name="T21" fmla="*/ 103 h 115"/>
                <a:gd name="T22" fmla="*/ 98 w 115"/>
                <a:gd name="T23" fmla="*/ 103 h 115"/>
                <a:gd name="T24" fmla="*/ 81 w 115"/>
                <a:gd name="T25" fmla="*/ 97 h 115"/>
                <a:gd name="T26" fmla="*/ 64 w 115"/>
                <a:gd name="T27" fmla="*/ 88 h 115"/>
                <a:gd name="T28" fmla="*/ 47 w 115"/>
                <a:gd name="T29" fmla="*/ 77 h 115"/>
                <a:gd name="T30" fmla="*/ 33 w 115"/>
                <a:gd name="T31" fmla="*/ 64 h 115"/>
                <a:gd name="T32" fmla="*/ 22 w 115"/>
                <a:gd name="T33" fmla="*/ 46 h 115"/>
                <a:gd name="T34" fmla="*/ 13 w 115"/>
                <a:gd name="T35" fmla="*/ 25 h 115"/>
                <a:gd name="T36" fmla="*/ 12 w 115"/>
                <a:gd name="T37" fmla="*/ 0 h 115"/>
                <a:gd name="T38" fmla="*/ 12 w 115"/>
                <a:gd name="T39" fmla="*/ 0 h 115"/>
                <a:gd name="T40" fmla="*/ 0 w 115"/>
                <a:gd name="T41" fmla="*/ 0 h 1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5"/>
                <a:gd name="T64" fmla="*/ 0 h 115"/>
                <a:gd name="T65" fmla="*/ 115 w 115"/>
                <a:gd name="T66" fmla="*/ 115 h 11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5" h="115">
                  <a:moveTo>
                    <a:pt x="0" y="0"/>
                  </a:moveTo>
                  <a:lnTo>
                    <a:pt x="0" y="0"/>
                  </a:lnTo>
                  <a:lnTo>
                    <a:pt x="4" y="27"/>
                  </a:lnTo>
                  <a:lnTo>
                    <a:pt x="12" y="51"/>
                  </a:lnTo>
                  <a:lnTo>
                    <a:pt x="25" y="71"/>
                  </a:lnTo>
                  <a:lnTo>
                    <a:pt x="42" y="87"/>
                  </a:lnTo>
                  <a:lnTo>
                    <a:pt x="59" y="99"/>
                  </a:lnTo>
                  <a:lnTo>
                    <a:pt x="79" y="108"/>
                  </a:lnTo>
                  <a:lnTo>
                    <a:pt x="98" y="113"/>
                  </a:lnTo>
                  <a:lnTo>
                    <a:pt x="115" y="115"/>
                  </a:lnTo>
                  <a:lnTo>
                    <a:pt x="115" y="103"/>
                  </a:lnTo>
                  <a:lnTo>
                    <a:pt x="98" y="103"/>
                  </a:lnTo>
                  <a:lnTo>
                    <a:pt x="81" y="97"/>
                  </a:lnTo>
                  <a:lnTo>
                    <a:pt x="64" y="88"/>
                  </a:lnTo>
                  <a:lnTo>
                    <a:pt x="47" y="77"/>
                  </a:lnTo>
                  <a:lnTo>
                    <a:pt x="33" y="64"/>
                  </a:lnTo>
                  <a:lnTo>
                    <a:pt x="22" y="46"/>
                  </a:lnTo>
                  <a:lnTo>
                    <a:pt x="13" y="25"/>
                  </a:ln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367" y="574"/>
              <a:ext cx="318" cy="3259"/>
            </a:xfrm>
            <a:prstGeom prst="rect">
              <a:avLst/>
            </a:prstGeom>
            <a:solidFill>
              <a:srgbClr val="BFCCD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681" y="574"/>
              <a:ext cx="9" cy="3264"/>
            </a:xfrm>
            <a:custGeom>
              <a:avLst/>
              <a:gdLst>
                <a:gd name="T0" fmla="*/ 4 w 9"/>
                <a:gd name="T1" fmla="*/ 3264 h 3264"/>
                <a:gd name="T2" fmla="*/ 9 w 9"/>
                <a:gd name="T3" fmla="*/ 3259 h 3264"/>
                <a:gd name="T4" fmla="*/ 9 w 9"/>
                <a:gd name="T5" fmla="*/ 0 h 3264"/>
                <a:gd name="T6" fmla="*/ 0 w 9"/>
                <a:gd name="T7" fmla="*/ 0 h 3264"/>
                <a:gd name="T8" fmla="*/ 0 w 9"/>
                <a:gd name="T9" fmla="*/ 3259 h 3264"/>
                <a:gd name="T10" fmla="*/ 4 w 9"/>
                <a:gd name="T11" fmla="*/ 3254 h 3264"/>
                <a:gd name="T12" fmla="*/ 4 w 9"/>
                <a:gd name="T13" fmla="*/ 3264 h 3264"/>
                <a:gd name="T14" fmla="*/ 9 w 9"/>
                <a:gd name="T15" fmla="*/ 3264 h 3264"/>
                <a:gd name="T16" fmla="*/ 9 w 9"/>
                <a:gd name="T17" fmla="*/ 3259 h 3264"/>
                <a:gd name="T18" fmla="*/ 4 w 9"/>
                <a:gd name="T19" fmla="*/ 3264 h 32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3264"/>
                <a:gd name="T32" fmla="*/ 9 w 9"/>
                <a:gd name="T33" fmla="*/ 3264 h 326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3264">
                  <a:moveTo>
                    <a:pt x="4" y="3264"/>
                  </a:moveTo>
                  <a:lnTo>
                    <a:pt x="9" y="3259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3259"/>
                  </a:lnTo>
                  <a:lnTo>
                    <a:pt x="4" y="3254"/>
                  </a:lnTo>
                  <a:lnTo>
                    <a:pt x="4" y="3264"/>
                  </a:lnTo>
                  <a:lnTo>
                    <a:pt x="9" y="3264"/>
                  </a:lnTo>
                  <a:lnTo>
                    <a:pt x="9" y="3259"/>
                  </a:lnTo>
                  <a:lnTo>
                    <a:pt x="4" y="32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362" y="3828"/>
              <a:ext cx="323" cy="10"/>
            </a:xfrm>
            <a:custGeom>
              <a:avLst/>
              <a:gdLst>
                <a:gd name="T0" fmla="*/ 0 w 323"/>
                <a:gd name="T1" fmla="*/ 5 h 10"/>
                <a:gd name="T2" fmla="*/ 5 w 323"/>
                <a:gd name="T3" fmla="*/ 10 h 10"/>
                <a:gd name="T4" fmla="*/ 323 w 323"/>
                <a:gd name="T5" fmla="*/ 10 h 10"/>
                <a:gd name="T6" fmla="*/ 323 w 323"/>
                <a:gd name="T7" fmla="*/ 0 h 10"/>
                <a:gd name="T8" fmla="*/ 5 w 323"/>
                <a:gd name="T9" fmla="*/ 0 h 10"/>
                <a:gd name="T10" fmla="*/ 10 w 323"/>
                <a:gd name="T11" fmla="*/ 5 h 10"/>
                <a:gd name="T12" fmla="*/ 0 w 323"/>
                <a:gd name="T13" fmla="*/ 5 h 10"/>
                <a:gd name="T14" fmla="*/ 0 w 323"/>
                <a:gd name="T15" fmla="*/ 10 h 10"/>
                <a:gd name="T16" fmla="*/ 5 w 323"/>
                <a:gd name="T17" fmla="*/ 10 h 10"/>
                <a:gd name="T18" fmla="*/ 0 w 323"/>
                <a:gd name="T19" fmla="*/ 5 h 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3"/>
                <a:gd name="T31" fmla="*/ 0 h 10"/>
                <a:gd name="T32" fmla="*/ 323 w 323"/>
                <a:gd name="T33" fmla="*/ 10 h 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3" h="10">
                  <a:moveTo>
                    <a:pt x="0" y="5"/>
                  </a:moveTo>
                  <a:lnTo>
                    <a:pt x="5" y="10"/>
                  </a:lnTo>
                  <a:lnTo>
                    <a:pt x="323" y="10"/>
                  </a:lnTo>
                  <a:lnTo>
                    <a:pt x="323" y="0"/>
                  </a:lnTo>
                  <a:lnTo>
                    <a:pt x="5" y="0"/>
                  </a:lnTo>
                  <a:lnTo>
                    <a:pt x="10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62" y="569"/>
              <a:ext cx="10" cy="3264"/>
            </a:xfrm>
            <a:custGeom>
              <a:avLst/>
              <a:gdLst>
                <a:gd name="T0" fmla="*/ 5 w 10"/>
                <a:gd name="T1" fmla="*/ 0 h 3264"/>
                <a:gd name="T2" fmla="*/ 0 w 10"/>
                <a:gd name="T3" fmla="*/ 5 h 3264"/>
                <a:gd name="T4" fmla="*/ 0 w 10"/>
                <a:gd name="T5" fmla="*/ 3264 h 3264"/>
                <a:gd name="T6" fmla="*/ 10 w 10"/>
                <a:gd name="T7" fmla="*/ 3264 h 3264"/>
                <a:gd name="T8" fmla="*/ 10 w 10"/>
                <a:gd name="T9" fmla="*/ 5 h 3264"/>
                <a:gd name="T10" fmla="*/ 5 w 10"/>
                <a:gd name="T11" fmla="*/ 10 h 3264"/>
                <a:gd name="T12" fmla="*/ 5 w 10"/>
                <a:gd name="T13" fmla="*/ 0 h 3264"/>
                <a:gd name="T14" fmla="*/ 0 w 10"/>
                <a:gd name="T15" fmla="*/ 0 h 3264"/>
                <a:gd name="T16" fmla="*/ 0 w 10"/>
                <a:gd name="T17" fmla="*/ 5 h 3264"/>
                <a:gd name="T18" fmla="*/ 5 w 10"/>
                <a:gd name="T19" fmla="*/ 0 h 32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264"/>
                <a:gd name="T32" fmla="*/ 10 w 10"/>
                <a:gd name="T33" fmla="*/ 3264 h 326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264">
                  <a:moveTo>
                    <a:pt x="5" y="0"/>
                  </a:moveTo>
                  <a:lnTo>
                    <a:pt x="0" y="5"/>
                  </a:lnTo>
                  <a:lnTo>
                    <a:pt x="0" y="3264"/>
                  </a:lnTo>
                  <a:lnTo>
                    <a:pt x="10" y="3264"/>
                  </a:lnTo>
                  <a:lnTo>
                    <a:pt x="1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2367" y="569"/>
              <a:ext cx="323" cy="10"/>
            </a:xfrm>
            <a:custGeom>
              <a:avLst/>
              <a:gdLst>
                <a:gd name="T0" fmla="*/ 323 w 323"/>
                <a:gd name="T1" fmla="*/ 5 h 10"/>
                <a:gd name="T2" fmla="*/ 318 w 323"/>
                <a:gd name="T3" fmla="*/ 0 h 10"/>
                <a:gd name="T4" fmla="*/ 0 w 323"/>
                <a:gd name="T5" fmla="*/ 0 h 10"/>
                <a:gd name="T6" fmla="*/ 0 w 323"/>
                <a:gd name="T7" fmla="*/ 10 h 10"/>
                <a:gd name="T8" fmla="*/ 318 w 323"/>
                <a:gd name="T9" fmla="*/ 10 h 10"/>
                <a:gd name="T10" fmla="*/ 314 w 323"/>
                <a:gd name="T11" fmla="*/ 5 h 10"/>
                <a:gd name="T12" fmla="*/ 323 w 323"/>
                <a:gd name="T13" fmla="*/ 5 h 10"/>
                <a:gd name="T14" fmla="*/ 323 w 323"/>
                <a:gd name="T15" fmla="*/ 0 h 10"/>
                <a:gd name="T16" fmla="*/ 318 w 323"/>
                <a:gd name="T17" fmla="*/ 0 h 10"/>
                <a:gd name="T18" fmla="*/ 323 w 323"/>
                <a:gd name="T19" fmla="*/ 5 h 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3"/>
                <a:gd name="T31" fmla="*/ 0 h 10"/>
                <a:gd name="T32" fmla="*/ 323 w 323"/>
                <a:gd name="T33" fmla="*/ 10 h 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3" h="10">
                  <a:moveTo>
                    <a:pt x="323" y="5"/>
                  </a:moveTo>
                  <a:lnTo>
                    <a:pt x="318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318" y="10"/>
                  </a:lnTo>
                  <a:lnTo>
                    <a:pt x="314" y="5"/>
                  </a:lnTo>
                  <a:lnTo>
                    <a:pt x="323" y="5"/>
                  </a:lnTo>
                  <a:lnTo>
                    <a:pt x="323" y="0"/>
                  </a:lnTo>
                  <a:lnTo>
                    <a:pt x="318" y="0"/>
                  </a:lnTo>
                  <a:lnTo>
                    <a:pt x="323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2459" y="503"/>
              <a:ext cx="174" cy="98"/>
            </a:xfrm>
            <a:custGeom>
              <a:avLst/>
              <a:gdLst>
                <a:gd name="T0" fmla="*/ 148 w 174"/>
                <a:gd name="T1" fmla="*/ 97 h 98"/>
                <a:gd name="T2" fmla="*/ 157 w 174"/>
                <a:gd name="T3" fmla="*/ 89 h 98"/>
                <a:gd name="T4" fmla="*/ 168 w 174"/>
                <a:gd name="T5" fmla="*/ 81 h 98"/>
                <a:gd name="T6" fmla="*/ 174 w 174"/>
                <a:gd name="T7" fmla="*/ 76 h 98"/>
                <a:gd name="T8" fmla="*/ 173 w 174"/>
                <a:gd name="T9" fmla="*/ 71 h 98"/>
                <a:gd name="T10" fmla="*/ 168 w 174"/>
                <a:gd name="T11" fmla="*/ 68 h 98"/>
                <a:gd name="T12" fmla="*/ 163 w 174"/>
                <a:gd name="T13" fmla="*/ 63 h 98"/>
                <a:gd name="T14" fmla="*/ 157 w 174"/>
                <a:gd name="T15" fmla="*/ 57 h 98"/>
                <a:gd name="T16" fmla="*/ 150 w 174"/>
                <a:gd name="T17" fmla="*/ 49 h 98"/>
                <a:gd name="T18" fmla="*/ 143 w 174"/>
                <a:gd name="T19" fmla="*/ 41 h 98"/>
                <a:gd name="T20" fmla="*/ 137 w 174"/>
                <a:gd name="T21" fmla="*/ 33 h 98"/>
                <a:gd name="T22" fmla="*/ 131 w 174"/>
                <a:gd name="T23" fmla="*/ 27 h 98"/>
                <a:gd name="T24" fmla="*/ 125 w 174"/>
                <a:gd name="T25" fmla="*/ 21 h 98"/>
                <a:gd name="T26" fmla="*/ 120 w 174"/>
                <a:gd name="T27" fmla="*/ 15 h 98"/>
                <a:gd name="T28" fmla="*/ 114 w 174"/>
                <a:gd name="T29" fmla="*/ 11 h 98"/>
                <a:gd name="T30" fmla="*/ 108 w 174"/>
                <a:gd name="T31" fmla="*/ 8 h 98"/>
                <a:gd name="T32" fmla="*/ 102 w 174"/>
                <a:gd name="T33" fmla="*/ 5 h 98"/>
                <a:gd name="T34" fmla="*/ 94 w 174"/>
                <a:gd name="T35" fmla="*/ 2 h 98"/>
                <a:gd name="T36" fmla="*/ 88 w 174"/>
                <a:gd name="T37" fmla="*/ 1 h 98"/>
                <a:gd name="T38" fmla="*/ 81 w 174"/>
                <a:gd name="T39" fmla="*/ 0 h 98"/>
                <a:gd name="T40" fmla="*/ 74 w 174"/>
                <a:gd name="T41" fmla="*/ 0 h 98"/>
                <a:gd name="T42" fmla="*/ 65 w 174"/>
                <a:gd name="T43" fmla="*/ 1 h 98"/>
                <a:gd name="T44" fmla="*/ 56 w 174"/>
                <a:gd name="T45" fmla="*/ 4 h 98"/>
                <a:gd name="T46" fmla="*/ 46 w 174"/>
                <a:gd name="T47" fmla="*/ 9 h 98"/>
                <a:gd name="T48" fmla="*/ 36 w 174"/>
                <a:gd name="T49" fmla="*/ 15 h 98"/>
                <a:gd name="T50" fmla="*/ 25 w 174"/>
                <a:gd name="T51" fmla="*/ 22 h 98"/>
                <a:gd name="T52" fmla="*/ 16 w 174"/>
                <a:gd name="T53" fmla="*/ 30 h 98"/>
                <a:gd name="T54" fmla="*/ 7 w 174"/>
                <a:gd name="T55" fmla="*/ 37 h 98"/>
                <a:gd name="T56" fmla="*/ 0 w 174"/>
                <a:gd name="T57" fmla="*/ 45 h 98"/>
                <a:gd name="T58" fmla="*/ 2 w 174"/>
                <a:gd name="T59" fmla="*/ 50 h 98"/>
                <a:gd name="T60" fmla="*/ 10 w 174"/>
                <a:gd name="T61" fmla="*/ 61 h 98"/>
                <a:gd name="T62" fmla="*/ 19 w 174"/>
                <a:gd name="T63" fmla="*/ 71 h 98"/>
                <a:gd name="T64" fmla="*/ 27 w 174"/>
                <a:gd name="T65" fmla="*/ 76 h 98"/>
                <a:gd name="T66" fmla="*/ 30 w 174"/>
                <a:gd name="T67" fmla="*/ 74 h 98"/>
                <a:gd name="T68" fmla="*/ 35 w 174"/>
                <a:gd name="T69" fmla="*/ 68 h 98"/>
                <a:gd name="T70" fmla="*/ 41 w 174"/>
                <a:gd name="T71" fmla="*/ 61 h 98"/>
                <a:gd name="T72" fmla="*/ 47 w 174"/>
                <a:gd name="T73" fmla="*/ 52 h 98"/>
                <a:gd name="T74" fmla="*/ 54 w 174"/>
                <a:gd name="T75" fmla="*/ 43 h 98"/>
                <a:gd name="T76" fmla="*/ 60 w 174"/>
                <a:gd name="T77" fmla="*/ 35 h 98"/>
                <a:gd name="T78" fmla="*/ 68 w 174"/>
                <a:gd name="T79" fmla="*/ 30 h 98"/>
                <a:gd name="T80" fmla="*/ 74 w 174"/>
                <a:gd name="T81" fmla="*/ 28 h 98"/>
                <a:gd name="T82" fmla="*/ 85 w 174"/>
                <a:gd name="T83" fmla="*/ 32 h 98"/>
                <a:gd name="T84" fmla="*/ 94 w 174"/>
                <a:gd name="T85" fmla="*/ 39 h 98"/>
                <a:gd name="T86" fmla="*/ 100 w 174"/>
                <a:gd name="T87" fmla="*/ 53 h 98"/>
                <a:gd name="T88" fmla="*/ 100 w 174"/>
                <a:gd name="T89" fmla="*/ 74 h 98"/>
                <a:gd name="T90" fmla="*/ 100 w 174"/>
                <a:gd name="T91" fmla="*/ 84 h 98"/>
                <a:gd name="T92" fmla="*/ 104 w 174"/>
                <a:gd name="T93" fmla="*/ 92 h 98"/>
                <a:gd name="T94" fmla="*/ 111 w 174"/>
                <a:gd name="T95" fmla="*/ 96 h 98"/>
                <a:gd name="T96" fmla="*/ 119 w 174"/>
                <a:gd name="T97" fmla="*/ 98 h 98"/>
                <a:gd name="T98" fmla="*/ 127 w 174"/>
                <a:gd name="T99" fmla="*/ 98 h 98"/>
                <a:gd name="T100" fmla="*/ 133 w 174"/>
                <a:gd name="T101" fmla="*/ 98 h 98"/>
                <a:gd name="T102" fmla="*/ 138 w 174"/>
                <a:gd name="T103" fmla="*/ 97 h 98"/>
                <a:gd name="T104" fmla="*/ 140 w 174"/>
                <a:gd name="T105" fmla="*/ 97 h 98"/>
                <a:gd name="T106" fmla="*/ 148 w 174"/>
                <a:gd name="T107" fmla="*/ 97 h 9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74"/>
                <a:gd name="T163" fmla="*/ 0 h 98"/>
                <a:gd name="T164" fmla="*/ 174 w 174"/>
                <a:gd name="T165" fmla="*/ 98 h 9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74" h="98">
                  <a:moveTo>
                    <a:pt x="148" y="97"/>
                  </a:moveTo>
                  <a:lnTo>
                    <a:pt x="157" y="89"/>
                  </a:lnTo>
                  <a:lnTo>
                    <a:pt x="168" y="81"/>
                  </a:lnTo>
                  <a:lnTo>
                    <a:pt x="174" y="76"/>
                  </a:lnTo>
                  <a:lnTo>
                    <a:pt x="173" y="71"/>
                  </a:lnTo>
                  <a:lnTo>
                    <a:pt x="168" y="68"/>
                  </a:lnTo>
                  <a:lnTo>
                    <a:pt x="163" y="63"/>
                  </a:lnTo>
                  <a:lnTo>
                    <a:pt x="157" y="57"/>
                  </a:lnTo>
                  <a:lnTo>
                    <a:pt x="150" y="49"/>
                  </a:lnTo>
                  <a:lnTo>
                    <a:pt x="143" y="41"/>
                  </a:lnTo>
                  <a:lnTo>
                    <a:pt x="137" y="33"/>
                  </a:lnTo>
                  <a:lnTo>
                    <a:pt x="131" y="27"/>
                  </a:lnTo>
                  <a:lnTo>
                    <a:pt x="125" y="21"/>
                  </a:lnTo>
                  <a:lnTo>
                    <a:pt x="120" y="15"/>
                  </a:lnTo>
                  <a:lnTo>
                    <a:pt x="114" y="11"/>
                  </a:lnTo>
                  <a:lnTo>
                    <a:pt x="108" y="8"/>
                  </a:lnTo>
                  <a:lnTo>
                    <a:pt x="102" y="5"/>
                  </a:lnTo>
                  <a:lnTo>
                    <a:pt x="94" y="2"/>
                  </a:lnTo>
                  <a:lnTo>
                    <a:pt x="88" y="1"/>
                  </a:lnTo>
                  <a:lnTo>
                    <a:pt x="81" y="0"/>
                  </a:lnTo>
                  <a:lnTo>
                    <a:pt x="74" y="0"/>
                  </a:lnTo>
                  <a:lnTo>
                    <a:pt x="65" y="1"/>
                  </a:lnTo>
                  <a:lnTo>
                    <a:pt x="56" y="4"/>
                  </a:lnTo>
                  <a:lnTo>
                    <a:pt x="46" y="9"/>
                  </a:lnTo>
                  <a:lnTo>
                    <a:pt x="36" y="15"/>
                  </a:lnTo>
                  <a:lnTo>
                    <a:pt x="25" y="22"/>
                  </a:lnTo>
                  <a:lnTo>
                    <a:pt x="16" y="30"/>
                  </a:lnTo>
                  <a:lnTo>
                    <a:pt x="7" y="37"/>
                  </a:lnTo>
                  <a:lnTo>
                    <a:pt x="0" y="45"/>
                  </a:lnTo>
                  <a:lnTo>
                    <a:pt x="2" y="50"/>
                  </a:lnTo>
                  <a:lnTo>
                    <a:pt x="10" y="61"/>
                  </a:lnTo>
                  <a:lnTo>
                    <a:pt x="19" y="71"/>
                  </a:lnTo>
                  <a:lnTo>
                    <a:pt x="27" y="76"/>
                  </a:lnTo>
                  <a:lnTo>
                    <a:pt x="30" y="74"/>
                  </a:lnTo>
                  <a:lnTo>
                    <a:pt x="35" y="68"/>
                  </a:lnTo>
                  <a:lnTo>
                    <a:pt x="41" y="61"/>
                  </a:lnTo>
                  <a:lnTo>
                    <a:pt x="47" y="52"/>
                  </a:lnTo>
                  <a:lnTo>
                    <a:pt x="54" y="43"/>
                  </a:lnTo>
                  <a:lnTo>
                    <a:pt x="60" y="35"/>
                  </a:lnTo>
                  <a:lnTo>
                    <a:pt x="68" y="30"/>
                  </a:lnTo>
                  <a:lnTo>
                    <a:pt x="74" y="28"/>
                  </a:lnTo>
                  <a:lnTo>
                    <a:pt x="85" y="32"/>
                  </a:lnTo>
                  <a:lnTo>
                    <a:pt x="94" y="39"/>
                  </a:lnTo>
                  <a:lnTo>
                    <a:pt x="100" y="53"/>
                  </a:lnTo>
                  <a:lnTo>
                    <a:pt x="100" y="74"/>
                  </a:lnTo>
                  <a:lnTo>
                    <a:pt x="100" y="84"/>
                  </a:lnTo>
                  <a:lnTo>
                    <a:pt x="104" y="92"/>
                  </a:lnTo>
                  <a:lnTo>
                    <a:pt x="111" y="96"/>
                  </a:lnTo>
                  <a:lnTo>
                    <a:pt x="119" y="98"/>
                  </a:lnTo>
                  <a:lnTo>
                    <a:pt x="127" y="98"/>
                  </a:lnTo>
                  <a:lnTo>
                    <a:pt x="133" y="98"/>
                  </a:lnTo>
                  <a:lnTo>
                    <a:pt x="138" y="97"/>
                  </a:lnTo>
                  <a:lnTo>
                    <a:pt x="140" y="97"/>
                  </a:lnTo>
                  <a:lnTo>
                    <a:pt x="148" y="97"/>
                  </a:lnTo>
                  <a:close/>
                </a:path>
              </a:pathLst>
            </a:custGeom>
            <a:solidFill>
              <a:srgbClr val="BFCCD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2604" y="570"/>
              <a:ext cx="33" cy="32"/>
            </a:xfrm>
            <a:custGeom>
              <a:avLst/>
              <a:gdLst>
                <a:gd name="T0" fmla="*/ 27 w 33"/>
                <a:gd name="T1" fmla="*/ 8 h 32"/>
                <a:gd name="T2" fmla="*/ 27 w 33"/>
                <a:gd name="T3" fmla="*/ 8 h 32"/>
                <a:gd name="T4" fmla="*/ 26 w 33"/>
                <a:gd name="T5" fmla="*/ 8 h 32"/>
                <a:gd name="T6" fmla="*/ 21 w 33"/>
                <a:gd name="T7" fmla="*/ 10 h 32"/>
                <a:gd name="T8" fmla="*/ 10 w 33"/>
                <a:gd name="T9" fmla="*/ 18 h 32"/>
                <a:gd name="T10" fmla="*/ 0 w 33"/>
                <a:gd name="T11" fmla="*/ 27 h 32"/>
                <a:gd name="T12" fmla="*/ 5 w 33"/>
                <a:gd name="T13" fmla="*/ 32 h 32"/>
                <a:gd name="T14" fmla="*/ 15 w 33"/>
                <a:gd name="T15" fmla="*/ 26 h 32"/>
                <a:gd name="T16" fmla="*/ 26 w 33"/>
                <a:gd name="T17" fmla="*/ 18 h 32"/>
                <a:gd name="T18" fmla="*/ 33 w 33"/>
                <a:gd name="T19" fmla="*/ 10 h 32"/>
                <a:gd name="T20" fmla="*/ 29 w 33"/>
                <a:gd name="T21" fmla="*/ 0 h 32"/>
                <a:gd name="T22" fmla="*/ 29 w 33"/>
                <a:gd name="T23" fmla="*/ 0 h 32"/>
                <a:gd name="T24" fmla="*/ 27 w 33"/>
                <a:gd name="T25" fmla="*/ 8 h 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3"/>
                <a:gd name="T40" fmla="*/ 0 h 32"/>
                <a:gd name="T41" fmla="*/ 33 w 33"/>
                <a:gd name="T42" fmla="*/ 32 h 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3" h="32">
                  <a:moveTo>
                    <a:pt x="27" y="8"/>
                  </a:moveTo>
                  <a:lnTo>
                    <a:pt x="27" y="8"/>
                  </a:lnTo>
                  <a:lnTo>
                    <a:pt x="26" y="8"/>
                  </a:lnTo>
                  <a:lnTo>
                    <a:pt x="21" y="10"/>
                  </a:lnTo>
                  <a:lnTo>
                    <a:pt x="10" y="18"/>
                  </a:lnTo>
                  <a:lnTo>
                    <a:pt x="0" y="27"/>
                  </a:lnTo>
                  <a:lnTo>
                    <a:pt x="5" y="32"/>
                  </a:lnTo>
                  <a:lnTo>
                    <a:pt x="15" y="26"/>
                  </a:lnTo>
                  <a:lnTo>
                    <a:pt x="26" y="18"/>
                  </a:lnTo>
                  <a:lnTo>
                    <a:pt x="33" y="10"/>
                  </a:lnTo>
                  <a:lnTo>
                    <a:pt x="29" y="0"/>
                  </a:lnTo>
                  <a:lnTo>
                    <a:pt x="27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2581" y="521"/>
              <a:ext cx="52" cy="57"/>
            </a:xfrm>
            <a:custGeom>
              <a:avLst/>
              <a:gdLst>
                <a:gd name="T0" fmla="*/ 0 w 52"/>
                <a:gd name="T1" fmla="*/ 5 h 57"/>
                <a:gd name="T2" fmla="*/ 0 w 52"/>
                <a:gd name="T3" fmla="*/ 5 h 57"/>
                <a:gd name="T4" fmla="*/ 6 w 52"/>
                <a:gd name="T5" fmla="*/ 12 h 57"/>
                <a:gd name="T6" fmla="*/ 12 w 52"/>
                <a:gd name="T7" fmla="*/ 18 h 57"/>
                <a:gd name="T8" fmla="*/ 18 w 52"/>
                <a:gd name="T9" fmla="*/ 26 h 57"/>
                <a:gd name="T10" fmla="*/ 26 w 52"/>
                <a:gd name="T11" fmla="*/ 34 h 57"/>
                <a:gd name="T12" fmla="*/ 33 w 52"/>
                <a:gd name="T13" fmla="*/ 41 h 57"/>
                <a:gd name="T14" fmla="*/ 39 w 52"/>
                <a:gd name="T15" fmla="*/ 48 h 57"/>
                <a:gd name="T16" fmla="*/ 44 w 52"/>
                <a:gd name="T17" fmla="*/ 54 h 57"/>
                <a:gd name="T18" fmla="*/ 50 w 52"/>
                <a:gd name="T19" fmla="*/ 57 h 57"/>
                <a:gd name="T20" fmla="*/ 52 w 52"/>
                <a:gd name="T21" fmla="*/ 49 h 57"/>
                <a:gd name="T22" fmla="*/ 49 w 52"/>
                <a:gd name="T23" fmla="*/ 47 h 57"/>
                <a:gd name="T24" fmla="*/ 44 w 52"/>
                <a:gd name="T25" fmla="*/ 43 h 57"/>
                <a:gd name="T26" fmla="*/ 38 w 52"/>
                <a:gd name="T27" fmla="*/ 36 h 57"/>
                <a:gd name="T28" fmla="*/ 31 w 52"/>
                <a:gd name="T29" fmla="*/ 28 h 57"/>
                <a:gd name="T30" fmla="*/ 23 w 52"/>
                <a:gd name="T31" fmla="*/ 21 h 57"/>
                <a:gd name="T32" fmla="*/ 17 w 52"/>
                <a:gd name="T33" fmla="*/ 13 h 57"/>
                <a:gd name="T34" fmla="*/ 11 w 52"/>
                <a:gd name="T35" fmla="*/ 6 h 57"/>
                <a:gd name="T36" fmla="*/ 5 w 52"/>
                <a:gd name="T37" fmla="*/ 0 h 57"/>
                <a:gd name="T38" fmla="*/ 5 w 52"/>
                <a:gd name="T39" fmla="*/ 0 h 57"/>
                <a:gd name="T40" fmla="*/ 0 w 52"/>
                <a:gd name="T41" fmla="*/ 5 h 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2"/>
                <a:gd name="T64" fmla="*/ 0 h 57"/>
                <a:gd name="T65" fmla="*/ 52 w 52"/>
                <a:gd name="T66" fmla="*/ 57 h 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2" h="57">
                  <a:moveTo>
                    <a:pt x="0" y="5"/>
                  </a:moveTo>
                  <a:lnTo>
                    <a:pt x="0" y="5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26"/>
                  </a:lnTo>
                  <a:lnTo>
                    <a:pt x="26" y="34"/>
                  </a:lnTo>
                  <a:lnTo>
                    <a:pt x="33" y="41"/>
                  </a:lnTo>
                  <a:lnTo>
                    <a:pt x="39" y="48"/>
                  </a:lnTo>
                  <a:lnTo>
                    <a:pt x="44" y="54"/>
                  </a:lnTo>
                  <a:lnTo>
                    <a:pt x="50" y="57"/>
                  </a:lnTo>
                  <a:lnTo>
                    <a:pt x="52" y="49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38" y="36"/>
                  </a:lnTo>
                  <a:lnTo>
                    <a:pt x="31" y="28"/>
                  </a:lnTo>
                  <a:lnTo>
                    <a:pt x="23" y="21"/>
                  </a:lnTo>
                  <a:lnTo>
                    <a:pt x="17" y="13"/>
                  </a:lnTo>
                  <a:lnTo>
                    <a:pt x="11" y="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2533" y="498"/>
              <a:ext cx="53" cy="28"/>
            </a:xfrm>
            <a:custGeom>
              <a:avLst/>
              <a:gdLst>
                <a:gd name="T0" fmla="*/ 0 w 53"/>
                <a:gd name="T1" fmla="*/ 10 h 28"/>
                <a:gd name="T2" fmla="*/ 0 w 53"/>
                <a:gd name="T3" fmla="*/ 10 h 28"/>
                <a:gd name="T4" fmla="*/ 7 w 53"/>
                <a:gd name="T5" fmla="*/ 9 h 28"/>
                <a:gd name="T6" fmla="*/ 14 w 53"/>
                <a:gd name="T7" fmla="*/ 10 h 28"/>
                <a:gd name="T8" fmla="*/ 19 w 53"/>
                <a:gd name="T9" fmla="*/ 11 h 28"/>
                <a:gd name="T10" fmla="*/ 26 w 53"/>
                <a:gd name="T11" fmla="*/ 14 h 28"/>
                <a:gd name="T12" fmla="*/ 33 w 53"/>
                <a:gd name="T13" fmla="*/ 16 h 28"/>
                <a:gd name="T14" fmla="*/ 37 w 53"/>
                <a:gd name="T15" fmla="*/ 20 h 28"/>
                <a:gd name="T16" fmla="*/ 43 w 53"/>
                <a:gd name="T17" fmla="*/ 24 h 28"/>
                <a:gd name="T18" fmla="*/ 48 w 53"/>
                <a:gd name="T19" fmla="*/ 28 h 28"/>
                <a:gd name="T20" fmla="*/ 53 w 53"/>
                <a:gd name="T21" fmla="*/ 23 h 28"/>
                <a:gd name="T22" fmla="*/ 48 w 53"/>
                <a:gd name="T23" fmla="*/ 16 h 28"/>
                <a:gd name="T24" fmla="*/ 42 w 53"/>
                <a:gd name="T25" fmla="*/ 13 h 28"/>
                <a:gd name="T26" fmla="*/ 35 w 53"/>
                <a:gd name="T27" fmla="*/ 9 h 28"/>
                <a:gd name="T28" fmla="*/ 29 w 53"/>
                <a:gd name="T29" fmla="*/ 6 h 28"/>
                <a:gd name="T30" fmla="*/ 22 w 53"/>
                <a:gd name="T31" fmla="*/ 4 h 28"/>
                <a:gd name="T32" fmla="*/ 14 w 53"/>
                <a:gd name="T33" fmla="*/ 2 h 28"/>
                <a:gd name="T34" fmla="*/ 7 w 53"/>
                <a:gd name="T35" fmla="*/ 1 h 28"/>
                <a:gd name="T36" fmla="*/ 0 w 53"/>
                <a:gd name="T37" fmla="*/ 0 h 28"/>
                <a:gd name="T38" fmla="*/ 0 w 53"/>
                <a:gd name="T39" fmla="*/ 0 h 28"/>
                <a:gd name="T40" fmla="*/ 0 w 53"/>
                <a:gd name="T41" fmla="*/ 10 h 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3"/>
                <a:gd name="T64" fmla="*/ 0 h 28"/>
                <a:gd name="T65" fmla="*/ 53 w 53"/>
                <a:gd name="T66" fmla="*/ 28 h 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3" h="28">
                  <a:moveTo>
                    <a:pt x="0" y="10"/>
                  </a:moveTo>
                  <a:lnTo>
                    <a:pt x="0" y="10"/>
                  </a:lnTo>
                  <a:lnTo>
                    <a:pt x="7" y="9"/>
                  </a:lnTo>
                  <a:lnTo>
                    <a:pt x="14" y="10"/>
                  </a:lnTo>
                  <a:lnTo>
                    <a:pt x="19" y="11"/>
                  </a:lnTo>
                  <a:lnTo>
                    <a:pt x="26" y="14"/>
                  </a:lnTo>
                  <a:lnTo>
                    <a:pt x="33" y="16"/>
                  </a:lnTo>
                  <a:lnTo>
                    <a:pt x="37" y="20"/>
                  </a:lnTo>
                  <a:lnTo>
                    <a:pt x="43" y="24"/>
                  </a:lnTo>
                  <a:lnTo>
                    <a:pt x="48" y="28"/>
                  </a:lnTo>
                  <a:lnTo>
                    <a:pt x="53" y="23"/>
                  </a:lnTo>
                  <a:lnTo>
                    <a:pt x="48" y="16"/>
                  </a:lnTo>
                  <a:lnTo>
                    <a:pt x="42" y="13"/>
                  </a:lnTo>
                  <a:lnTo>
                    <a:pt x="35" y="9"/>
                  </a:lnTo>
                  <a:lnTo>
                    <a:pt x="29" y="6"/>
                  </a:lnTo>
                  <a:lnTo>
                    <a:pt x="22" y="4"/>
                  </a:lnTo>
                  <a:lnTo>
                    <a:pt x="14" y="2"/>
                  </a:lnTo>
                  <a:lnTo>
                    <a:pt x="7" y="1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2455" y="498"/>
              <a:ext cx="78" cy="53"/>
            </a:xfrm>
            <a:custGeom>
              <a:avLst/>
              <a:gdLst>
                <a:gd name="T0" fmla="*/ 8 w 78"/>
                <a:gd name="T1" fmla="*/ 48 h 53"/>
                <a:gd name="T2" fmla="*/ 6 w 78"/>
                <a:gd name="T3" fmla="*/ 53 h 53"/>
                <a:gd name="T4" fmla="*/ 14 w 78"/>
                <a:gd name="T5" fmla="*/ 45 h 53"/>
                <a:gd name="T6" fmla="*/ 22 w 78"/>
                <a:gd name="T7" fmla="*/ 38 h 53"/>
                <a:gd name="T8" fmla="*/ 32 w 78"/>
                <a:gd name="T9" fmla="*/ 31 h 53"/>
                <a:gd name="T10" fmla="*/ 43 w 78"/>
                <a:gd name="T11" fmla="*/ 24 h 53"/>
                <a:gd name="T12" fmla="*/ 51 w 78"/>
                <a:gd name="T13" fmla="*/ 18 h 53"/>
                <a:gd name="T14" fmla="*/ 61 w 78"/>
                <a:gd name="T15" fmla="*/ 13 h 53"/>
                <a:gd name="T16" fmla="*/ 69 w 78"/>
                <a:gd name="T17" fmla="*/ 10 h 53"/>
                <a:gd name="T18" fmla="*/ 78 w 78"/>
                <a:gd name="T19" fmla="*/ 10 h 53"/>
                <a:gd name="T20" fmla="*/ 78 w 78"/>
                <a:gd name="T21" fmla="*/ 0 h 53"/>
                <a:gd name="T22" fmla="*/ 69 w 78"/>
                <a:gd name="T23" fmla="*/ 2 h 53"/>
                <a:gd name="T24" fmla="*/ 58 w 78"/>
                <a:gd name="T25" fmla="*/ 5 h 53"/>
                <a:gd name="T26" fmla="*/ 49 w 78"/>
                <a:gd name="T27" fmla="*/ 10 h 53"/>
                <a:gd name="T28" fmla="*/ 38 w 78"/>
                <a:gd name="T29" fmla="*/ 16 h 53"/>
                <a:gd name="T30" fmla="*/ 27 w 78"/>
                <a:gd name="T31" fmla="*/ 23 h 53"/>
                <a:gd name="T32" fmla="*/ 17 w 78"/>
                <a:gd name="T33" fmla="*/ 31 h 53"/>
                <a:gd name="T34" fmla="*/ 9 w 78"/>
                <a:gd name="T35" fmla="*/ 40 h 53"/>
                <a:gd name="T36" fmla="*/ 1 w 78"/>
                <a:gd name="T37" fmla="*/ 48 h 53"/>
                <a:gd name="T38" fmla="*/ 0 w 78"/>
                <a:gd name="T39" fmla="*/ 53 h 53"/>
                <a:gd name="T40" fmla="*/ 8 w 78"/>
                <a:gd name="T41" fmla="*/ 48 h 5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8"/>
                <a:gd name="T64" fmla="*/ 0 h 53"/>
                <a:gd name="T65" fmla="*/ 78 w 78"/>
                <a:gd name="T66" fmla="*/ 53 h 5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8" h="53">
                  <a:moveTo>
                    <a:pt x="8" y="48"/>
                  </a:moveTo>
                  <a:lnTo>
                    <a:pt x="6" y="53"/>
                  </a:lnTo>
                  <a:lnTo>
                    <a:pt x="14" y="45"/>
                  </a:lnTo>
                  <a:lnTo>
                    <a:pt x="22" y="38"/>
                  </a:lnTo>
                  <a:lnTo>
                    <a:pt x="32" y="31"/>
                  </a:lnTo>
                  <a:lnTo>
                    <a:pt x="43" y="24"/>
                  </a:lnTo>
                  <a:lnTo>
                    <a:pt x="51" y="18"/>
                  </a:lnTo>
                  <a:lnTo>
                    <a:pt x="61" y="13"/>
                  </a:lnTo>
                  <a:lnTo>
                    <a:pt x="69" y="10"/>
                  </a:lnTo>
                  <a:lnTo>
                    <a:pt x="78" y="10"/>
                  </a:lnTo>
                  <a:lnTo>
                    <a:pt x="78" y="0"/>
                  </a:lnTo>
                  <a:lnTo>
                    <a:pt x="69" y="2"/>
                  </a:lnTo>
                  <a:lnTo>
                    <a:pt x="58" y="5"/>
                  </a:lnTo>
                  <a:lnTo>
                    <a:pt x="49" y="10"/>
                  </a:lnTo>
                  <a:lnTo>
                    <a:pt x="38" y="16"/>
                  </a:lnTo>
                  <a:lnTo>
                    <a:pt x="27" y="23"/>
                  </a:lnTo>
                  <a:lnTo>
                    <a:pt x="17" y="31"/>
                  </a:lnTo>
                  <a:lnTo>
                    <a:pt x="9" y="40"/>
                  </a:lnTo>
                  <a:lnTo>
                    <a:pt x="1" y="48"/>
                  </a:lnTo>
                  <a:lnTo>
                    <a:pt x="0" y="53"/>
                  </a:lnTo>
                  <a:lnTo>
                    <a:pt x="8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2455" y="546"/>
              <a:ext cx="31" cy="38"/>
            </a:xfrm>
            <a:custGeom>
              <a:avLst/>
              <a:gdLst>
                <a:gd name="T0" fmla="*/ 31 w 31"/>
                <a:gd name="T1" fmla="*/ 28 h 38"/>
                <a:gd name="T2" fmla="*/ 31 w 31"/>
                <a:gd name="T3" fmla="*/ 28 h 38"/>
                <a:gd name="T4" fmla="*/ 26 w 31"/>
                <a:gd name="T5" fmla="*/ 24 h 38"/>
                <a:gd name="T6" fmla="*/ 17 w 31"/>
                <a:gd name="T7" fmla="*/ 15 h 38"/>
                <a:gd name="T8" fmla="*/ 10 w 31"/>
                <a:gd name="T9" fmla="*/ 5 h 38"/>
                <a:gd name="T10" fmla="*/ 8 w 31"/>
                <a:gd name="T11" fmla="*/ 0 h 38"/>
                <a:gd name="T12" fmla="*/ 0 w 31"/>
                <a:gd name="T13" fmla="*/ 5 h 38"/>
                <a:gd name="T14" fmla="*/ 3 w 31"/>
                <a:gd name="T15" fmla="*/ 10 h 38"/>
                <a:gd name="T16" fmla="*/ 10 w 31"/>
                <a:gd name="T17" fmla="*/ 20 h 38"/>
                <a:gd name="T18" fmla="*/ 21 w 31"/>
                <a:gd name="T19" fmla="*/ 32 h 38"/>
                <a:gd name="T20" fmla="*/ 31 w 31"/>
                <a:gd name="T21" fmla="*/ 38 h 38"/>
                <a:gd name="T22" fmla="*/ 31 w 31"/>
                <a:gd name="T23" fmla="*/ 38 h 38"/>
                <a:gd name="T24" fmla="*/ 31 w 31"/>
                <a:gd name="T25" fmla="*/ 28 h 3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1"/>
                <a:gd name="T40" fmla="*/ 0 h 38"/>
                <a:gd name="T41" fmla="*/ 31 w 31"/>
                <a:gd name="T42" fmla="*/ 38 h 3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1" h="38">
                  <a:moveTo>
                    <a:pt x="31" y="28"/>
                  </a:moveTo>
                  <a:lnTo>
                    <a:pt x="31" y="28"/>
                  </a:lnTo>
                  <a:lnTo>
                    <a:pt x="26" y="24"/>
                  </a:lnTo>
                  <a:lnTo>
                    <a:pt x="17" y="15"/>
                  </a:lnTo>
                  <a:lnTo>
                    <a:pt x="10" y="5"/>
                  </a:lnTo>
                  <a:lnTo>
                    <a:pt x="8" y="0"/>
                  </a:lnTo>
                  <a:lnTo>
                    <a:pt x="0" y="5"/>
                  </a:lnTo>
                  <a:lnTo>
                    <a:pt x="3" y="10"/>
                  </a:lnTo>
                  <a:lnTo>
                    <a:pt x="10" y="20"/>
                  </a:lnTo>
                  <a:lnTo>
                    <a:pt x="21" y="32"/>
                  </a:lnTo>
                  <a:lnTo>
                    <a:pt x="31" y="38"/>
                  </a:lnTo>
                  <a:lnTo>
                    <a:pt x="31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2486" y="527"/>
              <a:ext cx="47" cy="57"/>
            </a:xfrm>
            <a:custGeom>
              <a:avLst/>
              <a:gdLst>
                <a:gd name="T0" fmla="*/ 47 w 47"/>
                <a:gd name="T1" fmla="*/ 0 h 57"/>
                <a:gd name="T2" fmla="*/ 47 w 47"/>
                <a:gd name="T3" fmla="*/ 0 h 57"/>
                <a:gd name="T4" fmla="*/ 40 w 47"/>
                <a:gd name="T5" fmla="*/ 2 h 57"/>
                <a:gd name="T6" fmla="*/ 31 w 47"/>
                <a:gd name="T7" fmla="*/ 8 h 57"/>
                <a:gd name="T8" fmla="*/ 24 w 47"/>
                <a:gd name="T9" fmla="*/ 16 h 57"/>
                <a:gd name="T10" fmla="*/ 17 w 47"/>
                <a:gd name="T11" fmla="*/ 25 h 57"/>
                <a:gd name="T12" fmla="*/ 10 w 47"/>
                <a:gd name="T13" fmla="*/ 34 h 57"/>
                <a:gd name="T14" fmla="*/ 6 w 47"/>
                <a:gd name="T15" fmla="*/ 42 h 57"/>
                <a:gd name="T16" fmla="*/ 1 w 47"/>
                <a:gd name="T17" fmla="*/ 46 h 57"/>
                <a:gd name="T18" fmla="*/ 0 w 47"/>
                <a:gd name="T19" fmla="*/ 47 h 57"/>
                <a:gd name="T20" fmla="*/ 0 w 47"/>
                <a:gd name="T21" fmla="*/ 57 h 57"/>
                <a:gd name="T22" fmla="*/ 6 w 47"/>
                <a:gd name="T23" fmla="*/ 53 h 57"/>
                <a:gd name="T24" fmla="*/ 10 w 47"/>
                <a:gd name="T25" fmla="*/ 47 h 57"/>
                <a:gd name="T26" fmla="*/ 18 w 47"/>
                <a:gd name="T27" fmla="*/ 39 h 57"/>
                <a:gd name="T28" fmla="*/ 24 w 47"/>
                <a:gd name="T29" fmla="*/ 30 h 57"/>
                <a:gd name="T30" fmla="*/ 31 w 47"/>
                <a:gd name="T31" fmla="*/ 21 h 57"/>
                <a:gd name="T32" fmla="*/ 36 w 47"/>
                <a:gd name="T33" fmla="*/ 13 h 57"/>
                <a:gd name="T34" fmla="*/ 42 w 47"/>
                <a:gd name="T35" fmla="*/ 9 h 57"/>
                <a:gd name="T36" fmla="*/ 47 w 47"/>
                <a:gd name="T37" fmla="*/ 8 h 57"/>
                <a:gd name="T38" fmla="*/ 47 w 47"/>
                <a:gd name="T39" fmla="*/ 8 h 57"/>
                <a:gd name="T40" fmla="*/ 47 w 47"/>
                <a:gd name="T41" fmla="*/ 0 h 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7"/>
                <a:gd name="T64" fmla="*/ 0 h 57"/>
                <a:gd name="T65" fmla="*/ 47 w 47"/>
                <a:gd name="T66" fmla="*/ 57 h 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7" h="57">
                  <a:moveTo>
                    <a:pt x="47" y="0"/>
                  </a:moveTo>
                  <a:lnTo>
                    <a:pt x="47" y="0"/>
                  </a:lnTo>
                  <a:lnTo>
                    <a:pt x="40" y="2"/>
                  </a:lnTo>
                  <a:lnTo>
                    <a:pt x="31" y="8"/>
                  </a:lnTo>
                  <a:lnTo>
                    <a:pt x="24" y="16"/>
                  </a:lnTo>
                  <a:lnTo>
                    <a:pt x="17" y="25"/>
                  </a:lnTo>
                  <a:lnTo>
                    <a:pt x="10" y="34"/>
                  </a:lnTo>
                  <a:lnTo>
                    <a:pt x="6" y="42"/>
                  </a:lnTo>
                  <a:lnTo>
                    <a:pt x="1" y="46"/>
                  </a:lnTo>
                  <a:lnTo>
                    <a:pt x="0" y="47"/>
                  </a:lnTo>
                  <a:lnTo>
                    <a:pt x="0" y="57"/>
                  </a:lnTo>
                  <a:lnTo>
                    <a:pt x="6" y="53"/>
                  </a:lnTo>
                  <a:lnTo>
                    <a:pt x="10" y="47"/>
                  </a:lnTo>
                  <a:lnTo>
                    <a:pt x="18" y="39"/>
                  </a:lnTo>
                  <a:lnTo>
                    <a:pt x="24" y="30"/>
                  </a:lnTo>
                  <a:lnTo>
                    <a:pt x="31" y="21"/>
                  </a:lnTo>
                  <a:lnTo>
                    <a:pt x="36" y="13"/>
                  </a:lnTo>
                  <a:lnTo>
                    <a:pt x="42" y="9"/>
                  </a:lnTo>
                  <a:lnTo>
                    <a:pt x="47" y="8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2533" y="527"/>
              <a:ext cx="30" cy="50"/>
            </a:xfrm>
            <a:custGeom>
              <a:avLst/>
              <a:gdLst>
                <a:gd name="T0" fmla="*/ 30 w 30"/>
                <a:gd name="T1" fmla="*/ 50 h 50"/>
                <a:gd name="T2" fmla="*/ 30 w 30"/>
                <a:gd name="T3" fmla="*/ 50 h 50"/>
                <a:gd name="T4" fmla="*/ 30 w 30"/>
                <a:gd name="T5" fmla="*/ 29 h 50"/>
                <a:gd name="T6" fmla="*/ 24 w 30"/>
                <a:gd name="T7" fmla="*/ 12 h 50"/>
                <a:gd name="T8" fmla="*/ 12 w 30"/>
                <a:gd name="T9" fmla="*/ 4 h 50"/>
                <a:gd name="T10" fmla="*/ 0 w 30"/>
                <a:gd name="T11" fmla="*/ 0 h 50"/>
                <a:gd name="T12" fmla="*/ 0 w 30"/>
                <a:gd name="T13" fmla="*/ 8 h 50"/>
                <a:gd name="T14" fmla="*/ 9 w 30"/>
                <a:gd name="T15" fmla="*/ 12 h 50"/>
                <a:gd name="T16" fmla="*/ 17 w 30"/>
                <a:gd name="T17" fmla="*/ 17 h 50"/>
                <a:gd name="T18" fmla="*/ 23 w 30"/>
                <a:gd name="T19" fmla="*/ 29 h 50"/>
                <a:gd name="T20" fmla="*/ 23 w 30"/>
                <a:gd name="T21" fmla="*/ 50 h 50"/>
                <a:gd name="T22" fmla="*/ 23 w 30"/>
                <a:gd name="T23" fmla="*/ 50 h 50"/>
                <a:gd name="T24" fmla="*/ 30 w 30"/>
                <a:gd name="T25" fmla="*/ 50 h 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"/>
                <a:gd name="T40" fmla="*/ 0 h 50"/>
                <a:gd name="T41" fmla="*/ 30 w 30"/>
                <a:gd name="T42" fmla="*/ 50 h 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" h="50">
                  <a:moveTo>
                    <a:pt x="30" y="50"/>
                  </a:moveTo>
                  <a:lnTo>
                    <a:pt x="30" y="50"/>
                  </a:lnTo>
                  <a:lnTo>
                    <a:pt x="30" y="29"/>
                  </a:lnTo>
                  <a:lnTo>
                    <a:pt x="24" y="12"/>
                  </a:lnTo>
                  <a:lnTo>
                    <a:pt x="12" y="4"/>
                  </a:lnTo>
                  <a:lnTo>
                    <a:pt x="0" y="0"/>
                  </a:lnTo>
                  <a:lnTo>
                    <a:pt x="0" y="8"/>
                  </a:lnTo>
                  <a:lnTo>
                    <a:pt x="9" y="12"/>
                  </a:lnTo>
                  <a:lnTo>
                    <a:pt x="17" y="17"/>
                  </a:lnTo>
                  <a:lnTo>
                    <a:pt x="23" y="29"/>
                  </a:lnTo>
                  <a:lnTo>
                    <a:pt x="23" y="50"/>
                  </a:lnTo>
                  <a:lnTo>
                    <a:pt x="30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2556" y="577"/>
              <a:ext cx="43" cy="29"/>
            </a:xfrm>
            <a:custGeom>
              <a:avLst/>
              <a:gdLst>
                <a:gd name="T0" fmla="*/ 43 w 43"/>
                <a:gd name="T1" fmla="*/ 19 h 29"/>
                <a:gd name="T2" fmla="*/ 41 w 43"/>
                <a:gd name="T3" fmla="*/ 19 h 29"/>
                <a:gd name="T4" fmla="*/ 36 w 43"/>
                <a:gd name="T5" fmla="*/ 20 h 29"/>
                <a:gd name="T6" fmla="*/ 30 w 43"/>
                <a:gd name="T7" fmla="*/ 19 h 29"/>
                <a:gd name="T8" fmla="*/ 22 w 43"/>
                <a:gd name="T9" fmla="*/ 20 h 29"/>
                <a:gd name="T10" fmla="*/ 16 w 43"/>
                <a:gd name="T11" fmla="*/ 18 h 29"/>
                <a:gd name="T12" fmla="*/ 10 w 43"/>
                <a:gd name="T13" fmla="*/ 15 h 29"/>
                <a:gd name="T14" fmla="*/ 7 w 43"/>
                <a:gd name="T15" fmla="*/ 10 h 29"/>
                <a:gd name="T16" fmla="*/ 7 w 43"/>
                <a:gd name="T17" fmla="*/ 0 h 29"/>
                <a:gd name="T18" fmla="*/ 0 w 43"/>
                <a:gd name="T19" fmla="*/ 0 h 29"/>
                <a:gd name="T20" fmla="*/ 0 w 43"/>
                <a:gd name="T21" fmla="*/ 10 h 29"/>
                <a:gd name="T22" fmla="*/ 5 w 43"/>
                <a:gd name="T23" fmla="*/ 20 h 29"/>
                <a:gd name="T24" fmla="*/ 13 w 43"/>
                <a:gd name="T25" fmla="*/ 25 h 29"/>
                <a:gd name="T26" fmla="*/ 22 w 43"/>
                <a:gd name="T27" fmla="*/ 28 h 29"/>
                <a:gd name="T28" fmla="*/ 30 w 43"/>
                <a:gd name="T29" fmla="*/ 29 h 29"/>
                <a:gd name="T30" fmla="*/ 36 w 43"/>
                <a:gd name="T31" fmla="*/ 28 h 29"/>
                <a:gd name="T32" fmla="*/ 41 w 43"/>
                <a:gd name="T33" fmla="*/ 27 h 29"/>
                <a:gd name="T34" fmla="*/ 43 w 43"/>
                <a:gd name="T35" fmla="*/ 27 h 29"/>
                <a:gd name="T36" fmla="*/ 43 w 43"/>
                <a:gd name="T37" fmla="*/ 19 h 2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3"/>
                <a:gd name="T58" fmla="*/ 0 h 29"/>
                <a:gd name="T59" fmla="*/ 43 w 43"/>
                <a:gd name="T60" fmla="*/ 29 h 2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3" h="29">
                  <a:moveTo>
                    <a:pt x="43" y="19"/>
                  </a:moveTo>
                  <a:lnTo>
                    <a:pt x="41" y="19"/>
                  </a:lnTo>
                  <a:lnTo>
                    <a:pt x="36" y="20"/>
                  </a:lnTo>
                  <a:lnTo>
                    <a:pt x="30" y="19"/>
                  </a:lnTo>
                  <a:lnTo>
                    <a:pt x="22" y="20"/>
                  </a:lnTo>
                  <a:lnTo>
                    <a:pt x="16" y="18"/>
                  </a:lnTo>
                  <a:lnTo>
                    <a:pt x="10" y="15"/>
                  </a:lnTo>
                  <a:lnTo>
                    <a:pt x="7" y="10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5" y="20"/>
                  </a:lnTo>
                  <a:lnTo>
                    <a:pt x="13" y="25"/>
                  </a:lnTo>
                  <a:lnTo>
                    <a:pt x="22" y="28"/>
                  </a:lnTo>
                  <a:lnTo>
                    <a:pt x="30" y="29"/>
                  </a:lnTo>
                  <a:lnTo>
                    <a:pt x="36" y="28"/>
                  </a:lnTo>
                  <a:lnTo>
                    <a:pt x="41" y="27"/>
                  </a:lnTo>
                  <a:lnTo>
                    <a:pt x="43" y="27"/>
                  </a:lnTo>
                  <a:lnTo>
                    <a:pt x="43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2438" y="531"/>
              <a:ext cx="197" cy="132"/>
            </a:xfrm>
            <a:custGeom>
              <a:avLst/>
              <a:gdLst>
                <a:gd name="T0" fmla="*/ 21 w 197"/>
                <a:gd name="T1" fmla="*/ 17 h 132"/>
                <a:gd name="T2" fmla="*/ 23 w 197"/>
                <a:gd name="T3" fmla="*/ 22 h 132"/>
                <a:gd name="T4" fmla="*/ 31 w 197"/>
                <a:gd name="T5" fmla="*/ 33 h 132"/>
                <a:gd name="T6" fmla="*/ 40 w 197"/>
                <a:gd name="T7" fmla="*/ 43 h 132"/>
                <a:gd name="T8" fmla="*/ 48 w 197"/>
                <a:gd name="T9" fmla="*/ 48 h 132"/>
                <a:gd name="T10" fmla="*/ 51 w 197"/>
                <a:gd name="T11" fmla="*/ 46 h 132"/>
                <a:gd name="T12" fmla="*/ 56 w 197"/>
                <a:gd name="T13" fmla="*/ 40 h 132"/>
                <a:gd name="T14" fmla="*/ 62 w 197"/>
                <a:gd name="T15" fmla="*/ 33 h 132"/>
                <a:gd name="T16" fmla="*/ 68 w 197"/>
                <a:gd name="T17" fmla="*/ 24 h 132"/>
                <a:gd name="T18" fmla="*/ 75 w 197"/>
                <a:gd name="T19" fmla="*/ 15 h 132"/>
                <a:gd name="T20" fmla="*/ 81 w 197"/>
                <a:gd name="T21" fmla="*/ 7 h 132"/>
                <a:gd name="T22" fmla="*/ 89 w 197"/>
                <a:gd name="T23" fmla="*/ 2 h 132"/>
                <a:gd name="T24" fmla="*/ 95 w 197"/>
                <a:gd name="T25" fmla="*/ 0 h 132"/>
                <a:gd name="T26" fmla="*/ 106 w 197"/>
                <a:gd name="T27" fmla="*/ 4 h 132"/>
                <a:gd name="T28" fmla="*/ 115 w 197"/>
                <a:gd name="T29" fmla="*/ 11 h 132"/>
                <a:gd name="T30" fmla="*/ 121 w 197"/>
                <a:gd name="T31" fmla="*/ 25 h 132"/>
                <a:gd name="T32" fmla="*/ 121 w 197"/>
                <a:gd name="T33" fmla="*/ 46 h 132"/>
                <a:gd name="T34" fmla="*/ 121 w 197"/>
                <a:gd name="T35" fmla="*/ 56 h 132"/>
                <a:gd name="T36" fmla="*/ 125 w 197"/>
                <a:gd name="T37" fmla="*/ 64 h 132"/>
                <a:gd name="T38" fmla="*/ 132 w 197"/>
                <a:gd name="T39" fmla="*/ 68 h 132"/>
                <a:gd name="T40" fmla="*/ 140 w 197"/>
                <a:gd name="T41" fmla="*/ 70 h 132"/>
                <a:gd name="T42" fmla="*/ 148 w 197"/>
                <a:gd name="T43" fmla="*/ 70 h 132"/>
                <a:gd name="T44" fmla="*/ 154 w 197"/>
                <a:gd name="T45" fmla="*/ 70 h 132"/>
                <a:gd name="T46" fmla="*/ 159 w 197"/>
                <a:gd name="T47" fmla="*/ 69 h 132"/>
                <a:gd name="T48" fmla="*/ 161 w 197"/>
                <a:gd name="T49" fmla="*/ 69 h 132"/>
                <a:gd name="T50" fmla="*/ 164 w 197"/>
                <a:gd name="T51" fmla="*/ 69 h 132"/>
                <a:gd name="T52" fmla="*/ 170 w 197"/>
                <a:gd name="T53" fmla="*/ 66 h 132"/>
                <a:gd name="T54" fmla="*/ 181 w 197"/>
                <a:gd name="T55" fmla="*/ 60 h 132"/>
                <a:gd name="T56" fmla="*/ 197 w 197"/>
                <a:gd name="T57" fmla="*/ 47 h 132"/>
                <a:gd name="T58" fmla="*/ 195 w 197"/>
                <a:gd name="T59" fmla="*/ 48 h 132"/>
                <a:gd name="T60" fmla="*/ 193 w 197"/>
                <a:gd name="T61" fmla="*/ 52 h 132"/>
                <a:gd name="T62" fmla="*/ 188 w 197"/>
                <a:gd name="T63" fmla="*/ 59 h 132"/>
                <a:gd name="T64" fmla="*/ 182 w 197"/>
                <a:gd name="T65" fmla="*/ 66 h 132"/>
                <a:gd name="T66" fmla="*/ 175 w 197"/>
                <a:gd name="T67" fmla="*/ 75 h 132"/>
                <a:gd name="T68" fmla="*/ 168 w 197"/>
                <a:gd name="T69" fmla="*/ 84 h 132"/>
                <a:gd name="T70" fmla="*/ 159 w 197"/>
                <a:gd name="T71" fmla="*/ 93 h 132"/>
                <a:gd name="T72" fmla="*/ 151 w 197"/>
                <a:gd name="T73" fmla="*/ 101 h 132"/>
                <a:gd name="T74" fmla="*/ 141 w 197"/>
                <a:gd name="T75" fmla="*/ 109 h 132"/>
                <a:gd name="T76" fmla="*/ 132 w 197"/>
                <a:gd name="T77" fmla="*/ 117 h 132"/>
                <a:gd name="T78" fmla="*/ 123 w 197"/>
                <a:gd name="T79" fmla="*/ 125 h 132"/>
                <a:gd name="T80" fmla="*/ 113 w 197"/>
                <a:gd name="T81" fmla="*/ 130 h 132"/>
                <a:gd name="T82" fmla="*/ 102 w 197"/>
                <a:gd name="T83" fmla="*/ 132 h 132"/>
                <a:gd name="T84" fmla="*/ 92 w 197"/>
                <a:gd name="T85" fmla="*/ 132 h 132"/>
                <a:gd name="T86" fmla="*/ 81 w 197"/>
                <a:gd name="T87" fmla="*/ 127 h 132"/>
                <a:gd name="T88" fmla="*/ 71 w 197"/>
                <a:gd name="T89" fmla="*/ 117 h 132"/>
                <a:gd name="T90" fmla="*/ 60 w 197"/>
                <a:gd name="T91" fmla="*/ 104 h 132"/>
                <a:gd name="T92" fmla="*/ 50 w 197"/>
                <a:gd name="T93" fmla="*/ 90 h 132"/>
                <a:gd name="T94" fmla="*/ 41 w 197"/>
                <a:gd name="T95" fmla="*/ 77 h 132"/>
                <a:gd name="T96" fmla="*/ 33 w 197"/>
                <a:gd name="T97" fmla="*/ 65 h 132"/>
                <a:gd name="T98" fmla="*/ 25 w 197"/>
                <a:gd name="T99" fmla="*/ 55 h 132"/>
                <a:gd name="T100" fmla="*/ 17 w 197"/>
                <a:gd name="T101" fmla="*/ 46 h 132"/>
                <a:gd name="T102" fmla="*/ 9 w 197"/>
                <a:gd name="T103" fmla="*/ 40 h 132"/>
                <a:gd name="T104" fmla="*/ 0 w 197"/>
                <a:gd name="T105" fmla="*/ 38 h 132"/>
                <a:gd name="T106" fmla="*/ 21 w 197"/>
                <a:gd name="T107" fmla="*/ 17 h 1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97"/>
                <a:gd name="T163" fmla="*/ 0 h 132"/>
                <a:gd name="T164" fmla="*/ 197 w 197"/>
                <a:gd name="T165" fmla="*/ 132 h 1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97" h="132">
                  <a:moveTo>
                    <a:pt x="21" y="17"/>
                  </a:moveTo>
                  <a:lnTo>
                    <a:pt x="23" y="22"/>
                  </a:lnTo>
                  <a:lnTo>
                    <a:pt x="31" y="33"/>
                  </a:lnTo>
                  <a:lnTo>
                    <a:pt x="40" y="43"/>
                  </a:lnTo>
                  <a:lnTo>
                    <a:pt x="48" y="48"/>
                  </a:lnTo>
                  <a:lnTo>
                    <a:pt x="51" y="46"/>
                  </a:lnTo>
                  <a:lnTo>
                    <a:pt x="56" y="40"/>
                  </a:lnTo>
                  <a:lnTo>
                    <a:pt x="62" y="33"/>
                  </a:lnTo>
                  <a:lnTo>
                    <a:pt x="68" y="24"/>
                  </a:lnTo>
                  <a:lnTo>
                    <a:pt x="75" y="15"/>
                  </a:lnTo>
                  <a:lnTo>
                    <a:pt x="81" y="7"/>
                  </a:lnTo>
                  <a:lnTo>
                    <a:pt x="89" y="2"/>
                  </a:lnTo>
                  <a:lnTo>
                    <a:pt x="95" y="0"/>
                  </a:lnTo>
                  <a:lnTo>
                    <a:pt x="106" y="4"/>
                  </a:lnTo>
                  <a:lnTo>
                    <a:pt x="115" y="11"/>
                  </a:lnTo>
                  <a:lnTo>
                    <a:pt x="121" y="25"/>
                  </a:lnTo>
                  <a:lnTo>
                    <a:pt x="121" y="46"/>
                  </a:lnTo>
                  <a:lnTo>
                    <a:pt x="121" y="56"/>
                  </a:lnTo>
                  <a:lnTo>
                    <a:pt x="125" y="64"/>
                  </a:lnTo>
                  <a:lnTo>
                    <a:pt x="132" y="68"/>
                  </a:lnTo>
                  <a:lnTo>
                    <a:pt x="140" y="70"/>
                  </a:lnTo>
                  <a:lnTo>
                    <a:pt x="148" y="70"/>
                  </a:lnTo>
                  <a:lnTo>
                    <a:pt x="154" y="70"/>
                  </a:lnTo>
                  <a:lnTo>
                    <a:pt x="159" y="69"/>
                  </a:lnTo>
                  <a:lnTo>
                    <a:pt x="161" y="69"/>
                  </a:lnTo>
                  <a:lnTo>
                    <a:pt x="164" y="69"/>
                  </a:lnTo>
                  <a:lnTo>
                    <a:pt x="170" y="66"/>
                  </a:lnTo>
                  <a:lnTo>
                    <a:pt x="181" y="60"/>
                  </a:lnTo>
                  <a:lnTo>
                    <a:pt x="197" y="47"/>
                  </a:lnTo>
                  <a:lnTo>
                    <a:pt x="195" y="48"/>
                  </a:lnTo>
                  <a:lnTo>
                    <a:pt x="193" y="52"/>
                  </a:lnTo>
                  <a:lnTo>
                    <a:pt x="188" y="59"/>
                  </a:lnTo>
                  <a:lnTo>
                    <a:pt x="182" y="66"/>
                  </a:lnTo>
                  <a:lnTo>
                    <a:pt x="175" y="75"/>
                  </a:lnTo>
                  <a:lnTo>
                    <a:pt x="168" y="84"/>
                  </a:lnTo>
                  <a:lnTo>
                    <a:pt x="159" y="93"/>
                  </a:lnTo>
                  <a:lnTo>
                    <a:pt x="151" y="101"/>
                  </a:lnTo>
                  <a:lnTo>
                    <a:pt x="141" y="109"/>
                  </a:lnTo>
                  <a:lnTo>
                    <a:pt x="132" y="117"/>
                  </a:lnTo>
                  <a:lnTo>
                    <a:pt x="123" y="125"/>
                  </a:lnTo>
                  <a:lnTo>
                    <a:pt x="113" y="130"/>
                  </a:lnTo>
                  <a:lnTo>
                    <a:pt x="102" y="132"/>
                  </a:lnTo>
                  <a:lnTo>
                    <a:pt x="92" y="132"/>
                  </a:lnTo>
                  <a:lnTo>
                    <a:pt x="81" y="127"/>
                  </a:lnTo>
                  <a:lnTo>
                    <a:pt x="71" y="117"/>
                  </a:lnTo>
                  <a:lnTo>
                    <a:pt x="60" y="104"/>
                  </a:lnTo>
                  <a:lnTo>
                    <a:pt x="50" y="90"/>
                  </a:lnTo>
                  <a:lnTo>
                    <a:pt x="41" y="77"/>
                  </a:lnTo>
                  <a:lnTo>
                    <a:pt x="33" y="65"/>
                  </a:lnTo>
                  <a:lnTo>
                    <a:pt x="25" y="55"/>
                  </a:lnTo>
                  <a:lnTo>
                    <a:pt x="17" y="46"/>
                  </a:lnTo>
                  <a:lnTo>
                    <a:pt x="9" y="40"/>
                  </a:lnTo>
                  <a:lnTo>
                    <a:pt x="0" y="38"/>
                  </a:lnTo>
                  <a:lnTo>
                    <a:pt x="21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495" y="574"/>
              <a:ext cx="1972" cy="3259"/>
            </a:xfrm>
            <a:custGeom>
              <a:avLst/>
              <a:gdLst>
                <a:gd name="T0" fmla="*/ 0 w 1972"/>
                <a:gd name="T1" fmla="*/ 3149 h 3259"/>
                <a:gd name="T2" fmla="*/ 0 w 1972"/>
                <a:gd name="T3" fmla="*/ 96 h 3259"/>
                <a:gd name="T4" fmla="*/ 1 w 1972"/>
                <a:gd name="T5" fmla="*/ 80 h 3259"/>
                <a:gd name="T6" fmla="*/ 7 w 1972"/>
                <a:gd name="T7" fmla="*/ 63 h 3259"/>
                <a:gd name="T8" fmla="*/ 14 w 1972"/>
                <a:gd name="T9" fmla="*/ 48 h 3259"/>
                <a:gd name="T10" fmla="*/ 25 w 1972"/>
                <a:gd name="T11" fmla="*/ 32 h 3259"/>
                <a:gd name="T12" fmla="*/ 38 w 1972"/>
                <a:gd name="T13" fmla="*/ 19 h 3259"/>
                <a:gd name="T14" fmla="*/ 55 w 1972"/>
                <a:gd name="T15" fmla="*/ 9 h 3259"/>
                <a:gd name="T16" fmla="*/ 72 w 1972"/>
                <a:gd name="T17" fmla="*/ 3 h 3259"/>
                <a:gd name="T18" fmla="*/ 93 w 1972"/>
                <a:gd name="T19" fmla="*/ 0 h 3259"/>
                <a:gd name="T20" fmla="*/ 1892 w 1972"/>
                <a:gd name="T21" fmla="*/ 0 h 3259"/>
                <a:gd name="T22" fmla="*/ 1907 w 1972"/>
                <a:gd name="T23" fmla="*/ 1 h 3259"/>
                <a:gd name="T24" fmla="*/ 1920 w 1972"/>
                <a:gd name="T25" fmla="*/ 6 h 3259"/>
                <a:gd name="T26" fmla="*/ 1935 w 1972"/>
                <a:gd name="T27" fmla="*/ 14 h 3259"/>
                <a:gd name="T28" fmla="*/ 1947 w 1972"/>
                <a:gd name="T29" fmla="*/ 25 h 3259"/>
                <a:gd name="T30" fmla="*/ 1957 w 1972"/>
                <a:gd name="T31" fmla="*/ 38 h 3259"/>
                <a:gd name="T32" fmla="*/ 1965 w 1972"/>
                <a:gd name="T33" fmla="*/ 52 h 3259"/>
                <a:gd name="T34" fmla="*/ 1970 w 1972"/>
                <a:gd name="T35" fmla="*/ 66 h 3259"/>
                <a:gd name="T36" fmla="*/ 1972 w 1972"/>
                <a:gd name="T37" fmla="*/ 82 h 3259"/>
                <a:gd name="T38" fmla="*/ 1972 w 1972"/>
                <a:gd name="T39" fmla="*/ 3164 h 3259"/>
                <a:gd name="T40" fmla="*/ 1970 w 1972"/>
                <a:gd name="T41" fmla="*/ 3179 h 3259"/>
                <a:gd name="T42" fmla="*/ 1965 w 1972"/>
                <a:gd name="T43" fmla="*/ 3195 h 3259"/>
                <a:gd name="T44" fmla="*/ 1957 w 1972"/>
                <a:gd name="T45" fmla="*/ 3210 h 3259"/>
                <a:gd name="T46" fmla="*/ 1946 w 1972"/>
                <a:gd name="T47" fmla="*/ 3226 h 3259"/>
                <a:gd name="T48" fmla="*/ 1932 w 1972"/>
                <a:gd name="T49" fmla="*/ 3239 h 3259"/>
                <a:gd name="T50" fmla="*/ 1918 w 1972"/>
                <a:gd name="T51" fmla="*/ 3250 h 3259"/>
                <a:gd name="T52" fmla="*/ 1902 w 1972"/>
                <a:gd name="T53" fmla="*/ 3257 h 3259"/>
                <a:gd name="T54" fmla="*/ 1885 w 1972"/>
                <a:gd name="T55" fmla="*/ 3259 h 3259"/>
                <a:gd name="T56" fmla="*/ 109 w 1972"/>
                <a:gd name="T57" fmla="*/ 3259 h 3259"/>
                <a:gd name="T58" fmla="*/ 92 w 1972"/>
                <a:gd name="T59" fmla="*/ 3258 h 3259"/>
                <a:gd name="T60" fmla="*/ 72 w 1972"/>
                <a:gd name="T61" fmla="*/ 3253 h 3259"/>
                <a:gd name="T62" fmla="*/ 54 w 1972"/>
                <a:gd name="T63" fmla="*/ 3244 h 3259"/>
                <a:gd name="T64" fmla="*/ 37 w 1972"/>
                <a:gd name="T65" fmla="*/ 3232 h 3259"/>
                <a:gd name="T66" fmla="*/ 23 w 1972"/>
                <a:gd name="T67" fmla="*/ 3217 h 3259"/>
                <a:gd name="T68" fmla="*/ 11 w 1972"/>
                <a:gd name="T69" fmla="*/ 3197 h 3259"/>
                <a:gd name="T70" fmla="*/ 2 w 1972"/>
                <a:gd name="T71" fmla="*/ 3175 h 3259"/>
                <a:gd name="T72" fmla="*/ 0 w 1972"/>
                <a:gd name="T73" fmla="*/ 3149 h 325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972"/>
                <a:gd name="T112" fmla="*/ 0 h 3259"/>
                <a:gd name="T113" fmla="*/ 1972 w 1972"/>
                <a:gd name="T114" fmla="*/ 3259 h 325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972" h="3259">
                  <a:moveTo>
                    <a:pt x="0" y="3149"/>
                  </a:moveTo>
                  <a:lnTo>
                    <a:pt x="0" y="96"/>
                  </a:lnTo>
                  <a:lnTo>
                    <a:pt x="1" y="80"/>
                  </a:lnTo>
                  <a:lnTo>
                    <a:pt x="7" y="63"/>
                  </a:lnTo>
                  <a:lnTo>
                    <a:pt x="14" y="48"/>
                  </a:lnTo>
                  <a:lnTo>
                    <a:pt x="25" y="32"/>
                  </a:lnTo>
                  <a:lnTo>
                    <a:pt x="38" y="19"/>
                  </a:lnTo>
                  <a:lnTo>
                    <a:pt x="55" y="9"/>
                  </a:lnTo>
                  <a:lnTo>
                    <a:pt x="72" y="3"/>
                  </a:lnTo>
                  <a:lnTo>
                    <a:pt x="93" y="0"/>
                  </a:lnTo>
                  <a:lnTo>
                    <a:pt x="1892" y="0"/>
                  </a:lnTo>
                  <a:lnTo>
                    <a:pt x="1907" y="1"/>
                  </a:lnTo>
                  <a:lnTo>
                    <a:pt x="1920" y="6"/>
                  </a:lnTo>
                  <a:lnTo>
                    <a:pt x="1935" y="14"/>
                  </a:lnTo>
                  <a:lnTo>
                    <a:pt x="1947" y="25"/>
                  </a:lnTo>
                  <a:lnTo>
                    <a:pt x="1957" y="38"/>
                  </a:lnTo>
                  <a:lnTo>
                    <a:pt x="1965" y="52"/>
                  </a:lnTo>
                  <a:lnTo>
                    <a:pt x="1970" y="66"/>
                  </a:lnTo>
                  <a:lnTo>
                    <a:pt x="1972" y="82"/>
                  </a:lnTo>
                  <a:lnTo>
                    <a:pt x="1972" y="3164"/>
                  </a:lnTo>
                  <a:lnTo>
                    <a:pt x="1970" y="3179"/>
                  </a:lnTo>
                  <a:lnTo>
                    <a:pt x="1965" y="3195"/>
                  </a:lnTo>
                  <a:lnTo>
                    <a:pt x="1957" y="3210"/>
                  </a:lnTo>
                  <a:lnTo>
                    <a:pt x="1946" y="3226"/>
                  </a:lnTo>
                  <a:lnTo>
                    <a:pt x="1932" y="3239"/>
                  </a:lnTo>
                  <a:lnTo>
                    <a:pt x="1918" y="3250"/>
                  </a:lnTo>
                  <a:lnTo>
                    <a:pt x="1902" y="3257"/>
                  </a:lnTo>
                  <a:lnTo>
                    <a:pt x="1885" y="3259"/>
                  </a:lnTo>
                  <a:lnTo>
                    <a:pt x="109" y="3259"/>
                  </a:lnTo>
                  <a:lnTo>
                    <a:pt x="92" y="3258"/>
                  </a:lnTo>
                  <a:lnTo>
                    <a:pt x="72" y="3253"/>
                  </a:lnTo>
                  <a:lnTo>
                    <a:pt x="54" y="3244"/>
                  </a:lnTo>
                  <a:lnTo>
                    <a:pt x="37" y="3232"/>
                  </a:lnTo>
                  <a:lnTo>
                    <a:pt x="23" y="3217"/>
                  </a:lnTo>
                  <a:lnTo>
                    <a:pt x="11" y="3197"/>
                  </a:lnTo>
                  <a:lnTo>
                    <a:pt x="2" y="3175"/>
                  </a:lnTo>
                  <a:lnTo>
                    <a:pt x="0" y="3149"/>
                  </a:lnTo>
                  <a:close/>
                </a:path>
              </a:pathLst>
            </a:custGeom>
            <a:solidFill>
              <a:srgbClr val="FFF2D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490" y="670"/>
              <a:ext cx="10" cy="3053"/>
            </a:xfrm>
            <a:custGeom>
              <a:avLst/>
              <a:gdLst>
                <a:gd name="T0" fmla="*/ 0 w 10"/>
                <a:gd name="T1" fmla="*/ 0 h 3053"/>
                <a:gd name="T2" fmla="*/ 0 w 10"/>
                <a:gd name="T3" fmla="*/ 0 h 3053"/>
                <a:gd name="T4" fmla="*/ 0 w 10"/>
                <a:gd name="T5" fmla="*/ 3053 h 3053"/>
                <a:gd name="T6" fmla="*/ 10 w 10"/>
                <a:gd name="T7" fmla="*/ 3053 h 3053"/>
                <a:gd name="T8" fmla="*/ 10 w 10"/>
                <a:gd name="T9" fmla="*/ 0 h 3053"/>
                <a:gd name="T10" fmla="*/ 10 w 10"/>
                <a:gd name="T11" fmla="*/ 0 h 3053"/>
                <a:gd name="T12" fmla="*/ 0 w 10"/>
                <a:gd name="T13" fmla="*/ 0 h 30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3053"/>
                <a:gd name="T23" fmla="*/ 10 w 10"/>
                <a:gd name="T24" fmla="*/ 3053 h 30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3053">
                  <a:moveTo>
                    <a:pt x="0" y="0"/>
                  </a:moveTo>
                  <a:lnTo>
                    <a:pt x="0" y="0"/>
                  </a:lnTo>
                  <a:lnTo>
                    <a:pt x="0" y="3053"/>
                  </a:lnTo>
                  <a:lnTo>
                    <a:pt x="10" y="3053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490" y="569"/>
              <a:ext cx="98" cy="101"/>
            </a:xfrm>
            <a:custGeom>
              <a:avLst/>
              <a:gdLst>
                <a:gd name="T0" fmla="*/ 98 w 98"/>
                <a:gd name="T1" fmla="*/ 0 h 101"/>
                <a:gd name="T2" fmla="*/ 98 w 98"/>
                <a:gd name="T3" fmla="*/ 0 h 101"/>
                <a:gd name="T4" fmla="*/ 77 w 98"/>
                <a:gd name="T5" fmla="*/ 4 h 101"/>
                <a:gd name="T6" fmla="*/ 59 w 98"/>
                <a:gd name="T7" fmla="*/ 10 h 101"/>
                <a:gd name="T8" fmla="*/ 41 w 98"/>
                <a:gd name="T9" fmla="*/ 21 h 101"/>
                <a:gd name="T10" fmla="*/ 28 w 98"/>
                <a:gd name="T11" fmla="*/ 35 h 101"/>
                <a:gd name="T12" fmla="*/ 16 w 98"/>
                <a:gd name="T13" fmla="*/ 50 h 101"/>
                <a:gd name="T14" fmla="*/ 8 w 98"/>
                <a:gd name="T15" fmla="*/ 67 h 101"/>
                <a:gd name="T16" fmla="*/ 2 w 98"/>
                <a:gd name="T17" fmla="*/ 85 h 101"/>
                <a:gd name="T18" fmla="*/ 0 w 98"/>
                <a:gd name="T19" fmla="*/ 101 h 101"/>
                <a:gd name="T20" fmla="*/ 10 w 98"/>
                <a:gd name="T21" fmla="*/ 101 h 101"/>
                <a:gd name="T22" fmla="*/ 10 w 98"/>
                <a:gd name="T23" fmla="*/ 85 h 101"/>
                <a:gd name="T24" fmla="*/ 16 w 98"/>
                <a:gd name="T25" fmla="*/ 70 h 101"/>
                <a:gd name="T26" fmla="*/ 23 w 98"/>
                <a:gd name="T27" fmla="*/ 55 h 101"/>
                <a:gd name="T28" fmla="*/ 33 w 98"/>
                <a:gd name="T29" fmla="*/ 40 h 101"/>
                <a:gd name="T30" fmla="*/ 46 w 98"/>
                <a:gd name="T31" fmla="*/ 28 h 101"/>
                <a:gd name="T32" fmla="*/ 62 w 98"/>
                <a:gd name="T33" fmla="*/ 18 h 101"/>
                <a:gd name="T34" fmla="*/ 77 w 98"/>
                <a:gd name="T35" fmla="*/ 11 h 101"/>
                <a:gd name="T36" fmla="*/ 98 w 98"/>
                <a:gd name="T37" fmla="*/ 10 h 101"/>
                <a:gd name="T38" fmla="*/ 98 w 98"/>
                <a:gd name="T39" fmla="*/ 10 h 101"/>
                <a:gd name="T40" fmla="*/ 98 w 98"/>
                <a:gd name="T41" fmla="*/ 0 h 1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8"/>
                <a:gd name="T64" fmla="*/ 0 h 101"/>
                <a:gd name="T65" fmla="*/ 98 w 98"/>
                <a:gd name="T66" fmla="*/ 101 h 1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8" h="101">
                  <a:moveTo>
                    <a:pt x="98" y="0"/>
                  </a:moveTo>
                  <a:lnTo>
                    <a:pt x="98" y="0"/>
                  </a:lnTo>
                  <a:lnTo>
                    <a:pt x="77" y="4"/>
                  </a:lnTo>
                  <a:lnTo>
                    <a:pt x="59" y="10"/>
                  </a:lnTo>
                  <a:lnTo>
                    <a:pt x="41" y="21"/>
                  </a:lnTo>
                  <a:lnTo>
                    <a:pt x="28" y="35"/>
                  </a:lnTo>
                  <a:lnTo>
                    <a:pt x="16" y="50"/>
                  </a:lnTo>
                  <a:lnTo>
                    <a:pt x="8" y="67"/>
                  </a:lnTo>
                  <a:lnTo>
                    <a:pt x="2" y="85"/>
                  </a:lnTo>
                  <a:lnTo>
                    <a:pt x="0" y="101"/>
                  </a:lnTo>
                  <a:lnTo>
                    <a:pt x="10" y="101"/>
                  </a:lnTo>
                  <a:lnTo>
                    <a:pt x="10" y="85"/>
                  </a:lnTo>
                  <a:lnTo>
                    <a:pt x="16" y="70"/>
                  </a:lnTo>
                  <a:lnTo>
                    <a:pt x="23" y="55"/>
                  </a:lnTo>
                  <a:lnTo>
                    <a:pt x="33" y="40"/>
                  </a:lnTo>
                  <a:lnTo>
                    <a:pt x="46" y="28"/>
                  </a:lnTo>
                  <a:lnTo>
                    <a:pt x="62" y="18"/>
                  </a:lnTo>
                  <a:lnTo>
                    <a:pt x="77" y="11"/>
                  </a:lnTo>
                  <a:lnTo>
                    <a:pt x="98" y="10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588" y="569"/>
              <a:ext cx="1799" cy="10"/>
            </a:xfrm>
            <a:custGeom>
              <a:avLst/>
              <a:gdLst>
                <a:gd name="T0" fmla="*/ 1799 w 1799"/>
                <a:gd name="T1" fmla="*/ 0 h 10"/>
                <a:gd name="T2" fmla="*/ 1799 w 1799"/>
                <a:gd name="T3" fmla="*/ 0 h 10"/>
                <a:gd name="T4" fmla="*/ 0 w 1799"/>
                <a:gd name="T5" fmla="*/ 0 h 10"/>
                <a:gd name="T6" fmla="*/ 0 w 1799"/>
                <a:gd name="T7" fmla="*/ 10 h 10"/>
                <a:gd name="T8" fmla="*/ 1799 w 1799"/>
                <a:gd name="T9" fmla="*/ 10 h 10"/>
                <a:gd name="T10" fmla="*/ 1799 w 1799"/>
                <a:gd name="T11" fmla="*/ 10 h 10"/>
                <a:gd name="T12" fmla="*/ 1799 w 1799"/>
                <a:gd name="T13" fmla="*/ 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99"/>
                <a:gd name="T22" fmla="*/ 0 h 10"/>
                <a:gd name="T23" fmla="*/ 1799 w 1799"/>
                <a:gd name="T24" fmla="*/ 10 h 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99" h="10">
                  <a:moveTo>
                    <a:pt x="1799" y="0"/>
                  </a:moveTo>
                  <a:lnTo>
                    <a:pt x="1799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799" y="10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2387" y="569"/>
              <a:ext cx="85" cy="87"/>
            </a:xfrm>
            <a:custGeom>
              <a:avLst/>
              <a:gdLst>
                <a:gd name="T0" fmla="*/ 85 w 85"/>
                <a:gd name="T1" fmla="*/ 87 h 87"/>
                <a:gd name="T2" fmla="*/ 85 w 85"/>
                <a:gd name="T3" fmla="*/ 87 h 87"/>
                <a:gd name="T4" fmla="*/ 82 w 85"/>
                <a:gd name="T5" fmla="*/ 70 h 87"/>
                <a:gd name="T6" fmla="*/ 77 w 85"/>
                <a:gd name="T7" fmla="*/ 55 h 87"/>
                <a:gd name="T8" fmla="*/ 68 w 85"/>
                <a:gd name="T9" fmla="*/ 40 h 87"/>
                <a:gd name="T10" fmla="*/ 57 w 85"/>
                <a:gd name="T11" fmla="*/ 27 h 87"/>
                <a:gd name="T12" fmla="*/ 45 w 85"/>
                <a:gd name="T13" fmla="*/ 15 h 87"/>
                <a:gd name="T14" fmla="*/ 29 w 85"/>
                <a:gd name="T15" fmla="*/ 8 h 87"/>
                <a:gd name="T16" fmla="*/ 15 w 85"/>
                <a:gd name="T17" fmla="*/ 2 h 87"/>
                <a:gd name="T18" fmla="*/ 0 w 85"/>
                <a:gd name="T19" fmla="*/ 0 h 87"/>
                <a:gd name="T20" fmla="*/ 0 w 85"/>
                <a:gd name="T21" fmla="*/ 10 h 87"/>
                <a:gd name="T22" fmla="*/ 15 w 85"/>
                <a:gd name="T23" fmla="*/ 10 h 87"/>
                <a:gd name="T24" fmla="*/ 27 w 85"/>
                <a:gd name="T25" fmla="*/ 15 h 87"/>
                <a:gd name="T26" fmla="*/ 40 w 85"/>
                <a:gd name="T27" fmla="*/ 23 h 87"/>
                <a:gd name="T28" fmla="*/ 52 w 85"/>
                <a:gd name="T29" fmla="*/ 32 h 87"/>
                <a:gd name="T30" fmla="*/ 61 w 85"/>
                <a:gd name="T31" fmla="*/ 45 h 87"/>
                <a:gd name="T32" fmla="*/ 69 w 85"/>
                <a:gd name="T33" fmla="*/ 58 h 87"/>
                <a:gd name="T34" fmla="*/ 74 w 85"/>
                <a:gd name="T35" fmla="*/ 72 h 87"/>
                <a:gd name="T36" fmla="*/ 76 w 85"/>
                <a:gd name="T37" fmla="*/ 87 h 87"/>
                <a:gd name="T38" fmla="*/ 76 w 85"/>
                <a:gd name="T39" fmla="*/ 87 h 87"/>
                <a:gd name="T40" fmla="*/ 85 w 85"/>
                <a:gd name="T41" fmla="*/ 87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5"/>
                <a:gd name="T64" fmla="*/ 0 h 87"/>
                <a:gd name="T65" fmla="*/ 85 w 8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5" h="87">
                  <a:moveTo>
                    <a:pt x="85" y="87"/>
                  </a:moveTo>
                  <a:lnTo>
                    <a:pt x="85" y="87"/>
                  </a:lnTo>
                  <a:lnTo>
                    <a:pt x="82" y="70"/>
                  </a:lnTo>
                  <a:lnTo>
                    <a:pt x="77" y="55"/>
                  </a:lnTo>
                  <a:lnTo>
                    <a:pt x="68" y="40"/>
                  </a:lnTo>
                  <a:lnTo>
                    <a:pt x="57" y="27"/>
                  </a:lnTo>
                  <a:lnTo>
                    <a:pt x="45" y="15"/>
                  </a:lnTo>
                  <a:lnTo>
                    <a:pt x="29" y="8"/>
                  </a:lnTo>
                  <a:lnTo>
                    <a:pt x="15" y="2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5" y="10"/>
                  </a:lnTo>
                  <a:lnTo>
                    <a:pt x="27" y="15"/>
                  </a:lnTo>
                  <a:lnTo>
                    <a:pt x="40" y="23"/>
                  </a:lnTo>
                  <a:lnTo>
                    <a:pt x="52" y="32"/>
                  </a:lnTo>
                  <a:lnTo>
                    <a:pt x="61" y="45"/>
                  </a:lnTo>
                  <a:lnTo>
                    <a:pt x="69" y="58"/>
                  </a:lnTo>
                  <a:lnTo>
                    <a:pt x="74" y="72"/>
                  </a:lnTo>
                  <a:lnTo>
                    <a:pt x="76" y="87"/>
                  </a:lnTo>
                  <a:lnTo>
                    <a:pt x="85" y="8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auto">
            <a:xfrm>
              <a:off x="2463" y="656"/>
              <a:ext cx="9" cy="3082"/>
            </a:xfrm>
            <a:custGeom>
              <a:avLst/>
              <a:gdLst>
                <a:gd name="T0" fmla="*/ 9 w 9"/>
                <a:gd name="T1" fmla="*/ 3082 h 3082"/>
                <a:gd name="T2" fmla="*/ 9 w 9"/>
                <a:gd name="T3" fmla="*/ 3082 h 3082"/>
                <a:gd name="T4" fmla="*/ 9 w 9"/>
                <a:gd name="T5" fmla="*/ 0 h 3082"/>
                <a:gd name="T6" fmla="*/ 0 w 9"/>
                <a:gd name="T7" fmla="*/ 0 h 3082"/>
                <a:gd name="T8" fmla="*/ 0 w 9"/>
                <a:gd name="T9" fmla="*/ 3082 h 3082"/>
                <a:gd name="T10" fmla="*/ 0 w 9"/>
                <a:gd name="T11" fmla="*/ 3082 h 3082"/>
                <a:gd name="T12" fmla="*/ 9 w 9"/>
                <a:gd name="T13" fmla="*/ 3082 h 30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3082"/>
                <a:gd name="T23" fmla="*/ 9 w 9"/>
                <a:gd name="T24" fmla="*/ 3082 h 30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3082">
                  <a:moveTo>
                    <a:pt x="9" y="3082"/>
                  </a:moveTo>
                  <a:lnTo>
                    <a:pt x="9" y="3082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3082"/>
                  </a:lnTo>
                  <a:lnTo>
                    <a:pt x="9" y="30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2380" y="3738"/>
              <a:ext cx="92" cy="100"/>
            </a:xfrm>
            <a:custGeom>
              <a:avLst/>
              <a:gdLst>
                <a:gd name="T0" fmla="*/ 0 w 92"/>
                <a:gd name="T1" fmla="*/ 100 h 100"/>
                <a:gd name="T2" fmla="*/ 0 w 92"/>
                <a:gd name="T3" fmla="*/ 100 h 100"/>
                <a:gd name="T4" fmla="*/ 18 w 92"/>
                <a:gd name="T5" fmla="*/ 97 h 100"/>
                <a:gd name="T6" fmla="*/ 34 w 92"/>
                <a:gd name="T7" fmla="*/ 90 h 100"/>
                <a:gd name="T8" fmla="*/ 50 w 92"/>
                <a:gd name="T9" fmla="*/ 78 h 100"/>
                <a:gd name="T10" fmla="*/ 63 w 92"/>
                <a:gd name="T11" fmla="*/ 64 h 100"/>
                <a:gd name="T12" fmla="*/ 75 w 92"/>
                <a:gd name="T13" fmla="*/ 49 h 100"/>
                <a:gd name="T14" fmla="*/ 84 w 92"/>
                <a:gd name="T15" fmla="*/ 32 h 100"/>
                <a:gd name="T16" fmla="*/ 89 w 92"/>
                <a:gd name="T17" fmla="*/ 15 h 100"/>
                <a:gd name="T18" fmla="*/ 92 w 92"/>
                <a:gd name="T19" fmla="*/ 0 h 100"/>
                <a:gd name="T20" fmla="*/ 83 w 92"/>
                <a:gd name="T21" fmla="*/ 0 h 100"/>
                <a:gd name="T22" fmla="*/ 81 w 92"/>
                <a:gd name="T23" fmla="*/ 15 h 100"/>
                <a:gd name="T24" fmla="*/ 76 w 92"/>
                <a:gd name="T25" fmla="*/ 29 h 100"/>
                <a:gd name="T26" fmla="*/ 68 w 92"/>
                <a:gd name="T27" fmla="*/ 44 h 100"/>
                <a:gd name="T28" fmla="*/ 58 w 92"/>
                <a:gd name="T29" fmla="*/ 59 h 100"/>
                <a:gd name="T30" fmla="*/ 45 w 92"/>
                <a:gd name="T31" fmla="*/ 71 h 100"/>
                <a:gd name="T32" fmla="*/ 32 w 92"/>
                <a:gd name="T33" fmla="*/ 82 h 100"/>
                <a:gd name="T34" fmla="*/ 16 w 92"/>
                <a:gd name="T35" fmla="*/ 89 h 100"/>
                <a:gd name="T36" fmla="*/ 0 w 92"/>
                <a:gd name="T37" fmla="*/ 90 h 100"/>
                <a:gd name="T38" fmla="*/ 0 w 92"/>
                <a:gd name="T39" fmla="*/ 90 h 100"/>
                <a:gd name="T40" fmla="*/ 0 w 92"/>
                <a:gd name="T41" fmla="*/ 100 h 1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2"/>
                <a:gd name="T64" fmla="*/ 0 h 100"/>
                <a:gd name="T65" fmla="*/ 92 w 92"/>
                <a:gd name="T66" fmla="*/ 100 h 1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2" h="100">
                  <a:moveTo>
                    <a:pt x="0" y="100"/>
                  </a:moveTo>
                  <a:lnTo>
                    <a:pt x="0" y="100"/>
                  </a:lnTo>
                  <a:lnTo>
                    <a:pt x="18" y="97"/>
                  </a:lnTo>
                  <a:lnTo>
                    <a:pt x="34" y="90"/>
                  </a:lnTo>
                  <a:lnTo>
                    <a:pt x="50" y="78"/>
                  </a:lnTo>
                  <a:lnTo>
                    <a:pt x="63" y="64"/>
                  </a:lnTo>
                  <a:lnTo>
                    <a:pt x="75" y="49"/>
                  </a:lnTo>
                  <a:lnTo>
                    <a:pt x="84" y="32"/>
                  </a:lnTo>
                  <a:lnTo>
                    <a:pt x="89" y="15"/>
                  </a:lnTo>
                  <a:lnTo>
                    <a:pt x="92" y="0"/>
                  </a:lnTo>
                  <a:lnTo>
                    <a:pt x="83" y="0"/>
                  </a:lnTo>
                  <a:lnTo>
                    <a:pt x="81" y="15"/>
                  </a:lnTo>
                  <a:lnTo>
                    <a:pt x="76" y="29"/>
                  </a:lnTo>
                  <a:lnTo>
                    <a:pt x="68" y="44"/>
                  </a:lnTo>
                  <a:lnTo>
                    <a:pt x="58" y="59"/>
                  </a:lnTo>
                  <a:lnTo>
                    <a:pt x="45" y="71"/>
                  </a:lnTo>
                  <a:lnTo>
                    <a:pt x="32" y="82"/>
                  </a:lnTo>
                  <a:lnTo>
                    <a:pt x="16" y="89"/>
                  </a:lnTo>
                  <a:lnTo>
                    <a:pt x="0" y="90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604" y="3828"/>
              <a:ext cx="1776" cy="10"/>
            </a:xfrm>
            <a:custGeom>
              <a:avLst/>
              <a:gdLst>
                <a:gd name="T0" fmla="*/ 0 w 1776"/>
                <a:gd name="T1" fmla="*/ 10 h 10"/>
                <a:gd name="T2" fmla="*/ 0 w 1776"/>
                <a:gd name="T3" fmla="*/ 10 h 10"/>
                <a:gd name="T4" fmla="*/ 1776 w 1776"/>
                <a:gd name="T5" fmla="*/ 10 h 10"/>
                <a:gd name="T6" fmla="*/ 1776 w 1776"/>
                <a:gd name="T7" fmla="*/ 0 h 10"/>
                <a:gd name="T8" fmla="*/ 0 w 1776"/>
                <a:gd name="T9" fmla="*/ 0 h 10"/>
                <a:gd name="T10" fmla="*/ 0 w 1776"/>
                <a:gd name="T11" fmla="*/ 0 h 10"/>
                <a:gd name="T12" fmla="*/ 0 w 1776"/>
                <a:gd name="T13" fmla="*/ 1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6"/>
                <a:gd name="T22" fmla="*/ 0 h 10"/>
                <a:gd name="T23" fmla="*/ 1776 w 1776"/>
                <a:gd name="T24" fmla="*/ 10 h 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6" h="10">
                  <a:moveTo>
                    <a:pt x="0" y="10"/>
                  </a:moveTo>
                  <a:lnTo>
                    <a:pt x="0" y="10"/>
                  </a:lnTo>
                  <a:lnTo>
                    <a:pt x="1776" y="10"/>
                  </a:lnTo>
                  <a:lnTo>
                    <a:pt x="1776" y="0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490" y="3723"/>
              <a:ext cx="114" cy="115"/>
            </a:xfrm>
            <a:custGeom>
              <a:avLst/>
              <a:gdLst>
                <a:gd name="T0" fmla="*/ 0 w 114"/>
                <a:gd name="T1" fmla="*/ 0 h 115"/>
                <a:gd name="T2" fmla="*/ 0 w 114"/>
                <a:gd name="T3" fmla="*/ 0 h 115"/>
                <a:gd name="T4" fmla="*/ 3 w 114"/>
                <a:gd name="T5" fmla="*/ 26 h 115"/>
                <a:gd name="T6" fmla="*/ 12 w 114"/>
                <a:gd name="T7" fmla="*/ 49 h 115"/>
                <a:gd name="T8" fmla="*/ 24 w 114"/>
                <a:gd name="T9" fmla="*/ 70 h 115"/>
                <a:gd name="T10" fmla="*/ 40 w 114"/>
                <a:gd name="T11" fmla="*/ 87 h 115"/>
                <a:gd name="T12" fmla="*/ 58 w 114"/>
                <a:gd name="T13" fmla="*/ 99 h 115"/>
                <a:gd name="T14" fmla="*/ 76 w 114"/>
                <a:gd name="T15" fmla="*/ 108 h 115"/>
                <a:gd name="T16" fmla="*/ 97 w 114"/>
                <a:gd name="T17" fmla="*/ 113 h 115"/>
                <a:gd name="T18" fmla="*/ 114 w 114"/>
                <a:gd name="T19" fmla="*/ 115 h 115"/>
                <a:gd name="T20" fmla="*/ 114 w 114"/>
                <a:gd name="T21" fmla="*/ 105 h 115"/>
                <a:gd name="T22" fmla="*/ 97 w 114"/>
                <a:gd name="T23" fmla="*/ 105 h 115"/>
                <a:gd name="T24" fmla="*/ 79 w 114"/>
                <a:gd name="T25" fmla="*/ 100 h 115"/>
                <a:gd name="T26" fmla="*/ 60 w 114"/>
                <a:gd name="T27" fmla="*/ 91 h 115"/>
                <a:gd name="T28" fmla="*/ 45 w 114"/>
                <a:gd name="T29" fmla="*/ 79 h 115"/>
                <a:gd name="T30" fmla="*/ 31 w 114"/>
                <a:gd name="T31" fmla="*/ 65 h 115"/>
                <a:gd name="T32" fmla="*/ 19 w 114"/>
                <a:gd name="T33" fmla="*/ 47 h 115"/>
                <a:gd name="T34" fmla="*/ 11 w 114"/>
                <a:gd name="T35" fmla="*/ 26 h 115"/>
                <a:gd name="T36" fmla="*/ 10 w 114"/>
                <a:gd name="T37" fmla="*/ 0 h 115"/>
                <a:gd name="T38" fmla="*/ 10 w 114"/>
                <a:gd name="T39" fmla="*/ 0 h 115"/>
                <a:gd name="T40" fmla="*/ 0 w 114"/>
                <a:gd name="T41" fmla="*/ 0 h 1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115"/>
                <a:gd name="T65" fmla="*/ 114 w 114"/>
                <a:gd name="T66" fmla="*/ 115 h 11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115">
                  <a:moveTo>
                    <a:pt x="0" y="0"/>
                  </a:moveTo>
                  <a:lnTo>
                    <a:pt x="0" y="0"/>
                  </a:lnTo>
                  <a:lnTo>
                    <a:pt x="3" y="26"/>
                  </a:lnTo>
                  <a:lnTo>
                    <a:pt x="12" y="49"/>
                  </a:lnTo>
                  <a:lnTo>
                    <a:pt x="24" y="70"/>
                  </a:lnTo>
                  <a:lnTo>
                    <a:pt x="40" y="87"/>
                  </a:lnTo>
                  <a:lnTo>
                    <a:pt x="58" y="99"/>
                  </a:lnTo>
                  <a:lnTo>
                    <a:pt x="76" y="108"/>
                  </a:lnTo>
                  <a:lnTo>
                    <a:pt x="97" y="113"/>
                  </a:lnTo>
                  <a:lnTo>
                    <a:pt x="114" y="115"/>
                  </a:lnTo>
                  <a:lnTo>
                    <a:pt x="114" y="105"/>
                  </a:lnTo>
                  <a:lnTo>
                    <a:pt x="97" y="105"/>
                  </a:lnTo>
                  <a:lnTo>
                    <a:pt x="79" y="100"/>
                  </a:lnTo>
                  <a:lnTo>
                    <a:pt x="60" y="91"/>
                  </a:lnTo>
                  <a:lnTo>
                    <a:pt x="45" y="79"/>
                  </a:lnTo>
                  <a:lnTo>
                    <a:pt x="31" y="65"/>
                  </a:lnTo>
                  <a:lnTo>
                    <a:pt x="19" y="47"/>
                  </a:lnTo>
                  <a:lnTo>
                    <a:pt x="11" y="2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2578" y="574"/>
              <a:ext cx="1971" cy="3259"/>
            </a:xfrm>
            <a:custGeom>
              <a:avLst/>
              <a:gdLst>
                <a:gd name="T0" fmla="*/ 0 w 1971"/>
                <a:gd name="T1" fmla="*/ 3149 h 3259"/>
                <a:gd name="T2" fmla="*/ 0 w 1971"/>
                <a:gd name="T3" fmla="*/ 96 h 3259"/>
                <a:gd name="T4" fmla="*/ 1 w 1971"/>
                <a:gd name="T5" fmla="*/ 80 h 3259"/>
                <a:gd name="T6" fmla="*/ 7 w 1971"/>
                <a:gd name="T7" fmla="*/ 63 h 3259"/>
                <a:gd name="T8" fmla="*/ 14 w 1971"/>
                <a:gd name="T9" fmla="*/ 48 h 3259"/>
                <a:gd name="T10" fmla="*/ 25 w 1971"/>
                <a:gd name="T11" fmla="*/ 32 h 3259"/>
                <a:gd name="T12" fmla="*/ 38 w 1971"/>
                <a:gd name="T13" fmla="*/ 19 h 3259"/>
                <a:gd name="T14" fmla="*/ 54 w 1971"/>
                <a:gd name="T15" fmla="*/ 9 h 3259"/>
                <a:gd name="T16" fmla="*/ 72 w 1971"/>
                <a:gd name="T17" fmla="*/ 3 h 3259"/>
                <a:gd name="T18" fmla="*/ 92 w 1971"/>
                <a:gd name="T19" fmla="*/ 0 h 3259"/>
                <a:gd name="T20" fmla="*/ 1891 w 1971"/>
                <a:gd name="T21" fmla="*/ 0 h 3259"/>
                <a:gd name="T22" fmla="*/ 1906 w 1971"/>
                <a:gd name="T23" fmla="*/ 1 h 3259"/>
                <a:gd name="T24" fmla="*/ 1919 w 1971"/>
                <a:gd name="T25" fmla="*/ 6 h 3259"/>
                <a:gd name="T26" fmla="*/ 1934 w 1971"/>
                <a:gd name="T27" fmla="*/ 14 h 3259"/>
                <a:gd name="T28" fmla="*/ 1946 w 1971"/>
                <a:gd name="T29" fmla="*/ 25 h 3259"/>
                <a:gd name="T30" fmla="*/ 1955 w 1971"/>
                <a:gd name="T31" fmla="*/ 38 h 3259"/>
                <a:gd name="T32" fmla="*/ 1964 w 1971"/>
                <a:gd name="T33" fmla="*/ 52 h 3259"/>
                <a:gd name="T34" fmla="*/ 1969 w 1971"/>
                <a:gd name="T35" fmla="*/ 66 h 3259"/>
                <a:gd name="T36" fmla="*/ 1971 w 1971"/>
                <a:gd name="T37" fmla="*/ 82 h 3259"/>
                <a:gd name="T38" fmla="*/ 1971 w 1971"/>
                <a:gd name="T39" fmla="*/ 3164 h 3259"/>
                <a:gd name="T40" fmla="*/ 1969 w 1971"/>
                <a:gd name="T41" fmla="*/ 3179 h 3259"/>
                <a:gd name="T42" fmla="*/ 1964 w 1971"/>
                <a:gd name="T43" fmla="*/ 3195 h 3259"/>
                <a:gd name="T44" fmla="*/ 1955 w 1971"/>
                <a:gd name="T45" fmla="*/ 3210 h 3259"/>
                <a:gd name="T46" fmla="*/ 1944 w 1971"/>
                <a:gd name="T47" fmla="*/ 3226 h 3259"/>
                <a:gd name="T48" fmla="*/ 1931 w 1971"/>
                <a:gd name="T49" fmla="*/ 3239 h 3259"/>
                <a:gd name="T50" fmla="*/ 1917 w 1971"/>
                <a:gd name="T51" fmla="*/ 3250 h 3259"/>
                <a:gd name="T52" fmla="*/ 1901 w 1971"/>
                <a:gd name="T53" fmla="*/ 3257 h 3259"/>
                <a:gd name="T54" fmla="*/ 1884 w 1971"/>
                <a:gd name="T55" fmla="*/ 3259 h 3259"/>
                <a:gd name="T56" fmla="*/ 107 w 1971"/>
                <a:gd name="T57" fmla="*/ 3259 h 3259"/>
                <a:gd name="T58" fmla="*/ 91 w 1971"/>
                <a:gd name="T59" fmla="*/ 3258 h 3259"/>
                <a:gd name="T60" fmla="*/ 71 w 1971"/>
                <a:gd name="T61" fmla="*/ 3253 h 3259"/>
                <a:gd name="T62" fmla="*/ 54 w 1971"/>
                <a:gd name="T63" fmla="*/ 3244 h 3259"/>
                <a:gd name="T64" fmla="*/ 37 w 1971"/>
                <a:gd name="T65" fmla="*/ 3232 h 3259"/>
                <a:gd name="T66" fmla="*/ 21 w 1971"/>
                <a:gd name="T67" fmla="*/ 3217 h 3259"/>
                <a:gd name="T68" fmla="*/ 11 w 1971"/>
                <a:gd name="T69" fmla="*/ 3197 h 3259"/>
                <a:gd name="T70" fmla="*/ 2 w 1971"/>
                <a:gd name="T71" fmla="*/ 3175 h 3259"/>
                <a:gd name="T72" fmla="*/ 0 w 1971"/>
                <a:gd name="T73" fmla="*/ 3149 h 325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971"/>
                <a:gd name="T112" fmla="*/ 0 h 3259"/>
                <a:gd name="T113" fmla="*/ 1971 w 1971"/>
                <a:gd name="T114" fmla="*/ 3259 h 325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971" h="3259">
                  <a:moveTo>
                    <a:pt x="0" y="3149"/>
                  </a:moveTo>
                  <a:lnTo>
                    <a:pt x="0" y="96"/>
                  </a:lnTo>
                  <a:lnTo>
                    <a:pt x="1" y="80"/>
                  </a:lnTo>
                  <a:lnTo>
                    <a:pt x="7" y="63"/>
                  </a:lnTo>
                  <a:lnTo>
                    <a:pt x="14" y="48"/>
                  </a:lnTo>
                  <a:lnTo>
                    <a:pt x="25" y="32"/>
                  </a:lnTo>
                  <a:lnTo>
                    <a:pt x="38" y="19"/>
                  </a:lnTo>
                  <a:lnTo>
                    <a:pt x="54" y="9"/>
                  </a:lnTo>
                  <a:lnTo>
                    <a:pt x="72" y="3"/>
                  </a:lnTo>
                  <a:lnTo>
                    <a:pt x="92" y="0"/>
                  </a:lnTo>
                  <a:lnTo>
                    <a:pt x="1891" y="0"/>
                  </a:lnTo>
                  <a:lnTo>
                    <a:pt x="1906" y="1"/>
                  </a:lnTo>
                  <a:lnTo>
                    <a:pt x="1919" y="6"/>
                  </a:lnTo>
                  <a:lnTo>
                    <a:pt x="1934" y="14"/>
                  </a:lnTo>
                  <a:lnTo>
                    <a:pt x="1946" y="25"/>
                  </a:lnTo>
                  <a:lnTo>
                    <a:pt x="1955" y="38"/>
                  </a:lnTo>
                  <a:lnTo>
                    <a:pt x="1964" y="52"/>
                  </a:lnTo>
                  <a:lnTo>
                    <a:pt x="1969" y="66"/>
                  </a:lnTo>
                  <a:lnTo>
                    <a:pt x="1971" y="82"/>
                  </a:lnTo>
                  <a:lnTo>
                    <a:pt x="1971" y="3164"/>
                  </a:lnTo>
                  <a:lnTo>
                    <a:pt x="1969" y="3179"/>
                  </a:lnTo>
                  <a:lnTo>
                    <a:pt x="1964" y="3195"/>
                  </a:lnTo>
                  <a:lnTo>
                    <a:pt x="1955" y="3210"/>
                  </a:lnTo>
                  <a:lnTo>
                    <a:pt x="1944" y="3226"/>
                  </a:lnTo>
                  <a:lnTo>
                    <a:pt x="1931" y="3239"/>
                  </a:lnTo>
                  <a:lnTo>
                    <a:pt x="1917" y="3250"/>
                  </a:lnTo>
                  <a:lnTo>
                    <a:pt x="1901" y="3257"/>
                  </a:lnTo>
                  <a:lnTo>
                    <a:pt x="1884" y="3259"/>
                  </a:lnTo>
                  <a:lnTo>
                    <a:pt x="107" y="3259"/>
                  </a:lnTo>
                  <a:lnTo>
                    <a:pt x="91" y="3258"/>
                  </a:lnTo>
                  <a:lnTo>
                    <a:pt x="71" y="3253"/>
                  </a:lnTo>
                  <a:lnTo>
                    <a:pt x="54" y="3244"/>
                  </a:lnTo>
                  <a:lnTo>
                    <a:pt x="37" y="3232"/>
                  </a:lnTo>
                  <a:lnTo>
                    <a:pt x="21" y="3217"/>
                  </a:lnTo>
                  <a:lnTo>
                    <a:pt x="11" y="3197"/>
                  </a:lnTo>
                  <a:lnTo>
                    <a:pt x="2" y="3175"/>
                  </a:lnTo>
                  <a:lnTo>
                    <a:pt x="0" y="3149"/>
                  </a:lnTo>
                  <a:close/>
                </a:path>
              </a:pathLst>
            </a:custGeom>
            <a:solidFill>
              <a:srgbClr val="FFF2D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2573" y="670"/>
              <a:ext cx="9" cy="3053"/>
            </a:xfrm>
            <a:custGeom>
              <a:avLst/>
              <a:gdLst>
                <a:gd name="T0" fmla="*/ 0 w 9"/>
                <a:gd name="T1" fmla="*/ 0 h 3053"/>
                <a:gd name="T2" fmla="*/ 0 w 9"/>
                <a:gd name="T3" fmla="*/ 0 h 3053"/>
                <a:gd name="T4" fmla="*/ 0 w 9"/>
                <a:gd name="T5" fmla="*/ 3053 h 3053"/>
                <a:gd name="T6" fmla="*/ 9 w 9"/>
                <a:gd name="T7" fmla="*/ 3053 h 3053"/>
                <a:gd name="T8" fmla="*/ 9 w 9"/>
                <a:gd name="T9" fmla="*/ 0 h 3053"/>
                <a:gd name="T10" fmla="*/ 9 w 9"/>
                <a:gd name="T11" fmla="*/ 0 h 3053"/>
                <a:gd name="T12" fmla="*/ 0 w 9"/>
                <a:gd name="T13" fmla="*/ 0 h 30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3053"/>
                <a:gd name="T23" fmla="*/ 9 w 9"/>
                <a:gd name="T24" fmla="*/ 3053 h 30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3053">
                  <a:moveTo>
                    <a:pt x="0" y="0"/>
                  </a:moveTo>
                  <a:lnTo>
                    <a:pt x="0" y="0"/>
                  </a:lnTo>
                  <a:lnTo>
                    <a:pt x="0" y="3053"/>
                  </a:lnTo>
                  <a:lnTo>
                    <a:pt x="9" y="3053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2573" y="569"/>
              <a:ext cx="97" cy="101"/>
            </a:xfrm>
            <a:custGeom>
              <a:avLst/>
              <a:gdLst>
                <a:gd name="T0" fmla="*/ 97 w 97"/>
                <a:gd name="T1" fmla="*/ 0 h 101"/>
                <a:gd name="T2" fmla="*/ 97 w 97"/>
                <a:gd name="T3" fmla="*/ 0 h 101"/>
                <a:gd name="T4" fmla="*/ 77 w 97"/>
                <a:gd name="T5" fmla="*/ 4 h 101"/>
                <a:gd name="T6" fmla="*/ 58 w 97"/>
                <a:gd name="T7" fmla="*/ 10 h 101"/>
                <a:gd name="T8" fmla="*/ 41 w 97"/>
                <a:gd name="T9" fmla="*/ 21 h 101"/>
                <a:gd name="T10" fmla="*/ 28 w 97"/>
                <a:gd name="T11" fmla="*/ 35 h 101"/>
                <a:gd name="T12" fmla="*/ 16 w 97"/>
                <a:gd name="T13" fmla="*/ 50 h 101"/>
                <a:gd name="T14" fmla="*/ 8 w 97"/>
                <a:gd name="T15" fmla="*/ 67 h 101"/>
                <a:gd name="T16" fmla="*/ 2 w 97"/>
                <a:gd name="T17" fmla="*/ 85 h 101"/>
                <a:gd name="T18" fmla="*/ 0 w 97"/>
                <a:gd name="T19" fmla="*/ 101 h 101"/>
                <a:gd name="T20" fmla="*/ 9 w 97"/>
                <a:gd name="T21" fmla="*/ 101 h 101"/>
                <a:gd name="T22" fmla="*/ 9 w 97"/>
                <a:gd name="T23" fmla="*/ 85 h 101"/>
                <a:gd name="T24" fmla="*/ 16 w 97"/>
                <a:gd name="T25" fmla="*/ 70 h 101"/>
                <a:gd name="T26" fmla="*/ 23 w 97"/>
                <a:gd name="T27" fmla="*/ 55 h 101"/>
                <a:gd name="T28" fmla="*/ 33 w 97"/>
                <a:gd name="T29" fmla="*/ 40 h 101"/>
                <a:gd name="T30" fmla="*/ 46 w 97"/>
                <a:gd name="T31" fmla="*/ 28 h 101"/>
                <a:gd name="T32" fmla="*/ 60 w 97"/>
                <a:gd name="T33" fmla="*/ 18 h 101"/>
                <a:gd name="T34" fmla="*/ 77 w 97"/>
                <a:gd name="T35" fmla="*/ 11 h 101"/>
                <a:gd name="T36" fmla="*/ 97 w 97"/>
                <a:gd name="T37" fmla="*/ 10 h 101"/>
                <a:gd name="T38" fmla="*/ 97 w 97"/>
                <a:gd name="T39" fmla="*/ 10 h 101"/>
                <a:gd name="T40" fmla="*/ 97 w 97"/>
                <a:gd name="T41" fmla="*/ 0 h 1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7"/>
                <a:gd name="T64" fmla="*/ 0 h 101"/>
                <a:gd name="T65" fmla="*/ 97 w 97"/>
                <a:gd name="T66" fmla="*/ 101 h 1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7" h="101">
                  <a:moveTo>
                    <a:pt x="97" y="0"/>
                  </a:moveTo>
                  <a:lnTo>
                    <a:pt x="97" y="0"/>
                  </a:lnTo>
                  <a:lnTo>
                    <a:pt x="77" y="4"/>
                  </a:lnTo>
                  <a:lnTo>
                    <a:pt x="58" y="10"/>
                  </a:lnTo>
                  <a:lnTo>
                    <a:pt x="41" y="21"/>
                  </a:lnTo>
                  <a:lnTo>
                    <a:pt x="28" y="35"/>
                  </a:lnTo>
                  <a:lnTo>
                    <a:pt x="16" y="50"/>
                  </a:lnTo>
                  <a:lnTo>
                    <a:pt x="8" y="67"/>
                  </a:lnTo>
                  <a:lnTo>
                    <a:pt x="2" y="85"/>
                  </a:lnTo>
                  <a:lnTo>
                    <a:pt x="0" y="101"/>
                  </a:lnTo>
                  <a:lnTo>
                    <a:pt x="9" y="101"/>
                  </a:lnTo>
                  <a:lnTo>
                    <a:pt x="9" y="85"/>
                  </a:lnTo>
                  <a:lnTo>
                    <a:pt x="16" y="70"/>
                  </a:lnTo>
                  <a:lnTo>
                    <a:pt x="23" y="55"/>
                  </a:lnTo>
                  <a:lnTo>
                    <a:pt x="33" y="40"/>
                  </a:lnTo>
                  <a:lnTo>
                    <a:pt x="46" y="28"/>
                  </a:lnTo>
                  <a:lnTo>
                    <a:pt x="60" y="18"/>
                  </a:lnTo>
                  <a:lnTo>
                    <a:pt x="77" y="11"/>
                  </a:lnTo>
                  <a:lnTo>
                    <a:pt x="97" y="10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1" name="Freeform 39"/>
            <p:cNvSpPr>
              <a:spLocks/>
            </p:cNvSpPr>
            <p:nvPr/>
          </p:nvSpPr>
          <p:spPr bwMode="auto">
            <a:xfrm>
              <a:off x="2670" y="569"/>
              <a:ext cx="1799" cy="10"/>
            </a:xfrm>
            <a:custGeom>
              <a:avLst/>
              <a:gdLst>
                <a:gd name="T0" fmla="*/ 1799 w 1799"/>
                <a:gd name="T1" fmla="*/ 0 h 10"/>
                <a:gd name="T2" fmla="*/ 1799 w 1799"/>
                <a:gd name="T3" fmla="*/ 0 h 10"/>
                <a:gd name="T4" fmla="*/ 0 w 1799"/>
                <a:gd name="T5" fmla="*/ 0 h 10"/>
                <a:gd name="T6" fmla="*/ 0 w 1799"/>
                <a:gd name="T7" fmla="*/ 10 h 10"/>
                <a:gd name="T8" fmla="*/ 1799 w 1799"/>
                <a:gd name="T9" fmla="*/ 10 h 10"/>
                <a:gd name="T10" fmla="*/ 1799 w 1799"/>
                <a:gd name="T11" fmla="*/ 10 h 10"/>
                <a:gd name="T12" fmla="*/ 1799 w 1799"/>
                <a:gd name="T13" fmla="*/ 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99"/>
                <a:gd name="T22" fmla="*/ 0 h 10"/>
                <a:gd name="T23" fmla="*/ 1799 w 1799"/>
                <a:gd name="T24" fmla="*/ 10 h 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99" h="10">
                  <a:moveTo>
                    <a:pt x="1799" y="0"/>
                  </a:moveTo>
                  <a:lnTo>
                    <a:pt x="1799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799" y="10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4469" y="569"/>
              <a:ext cx="85" cy="87"/>
            </a:xfrm>
            <a:custGeom>
              <a:avLst/>
              <a:gdLst>
                <a:gd name="T0" fmla="*/ 85 w 85"/>
                <a:gd name="T1" fmla="*/ 87 h 87"/>
                <a:gd name="T2" fmla="*/ 85 w 85"/>
                <a:gd name="T3" fmla="*/ 87 h 87"/>
                <a:gd name="T4" fmla="*/ 81 w 85"/>
                <a:gd name="T5" fmla="*/ 70 h 87"/>
                <a:gd name="T6" fmla="*/ 76 w 85"/>
                <a:gd name="T7" fmla="*/ 55 h 87"/>
                <a:gd name="T8" fmla="*/ 68 w 85"/>
                <a:gd name="T9" fmla="*/ 40 h 87"/>
                <a:gd name="T10" fmla="*/ 57 w 85"/>
                <a:gd name="T11" fmla="*/ 27 h 87"/>
                <a:gd name="T12" fmla="*/ 45 w 85"/>
                <a:gd name="T13" fmla="*/ 15 h 87"/>
                <a:gd name="T14" fmla="*/ 29 w 85"/>
                <a:gd name="T15" fmla="*/ 8 h 87"/>
                <a:gd name="T16" fmla="*/ 15 w 85"/>
                <a:gd name="T17" fmla="*/ 2 h 87"/>
                <a:gd name="T18" fmla="*/ 0 w 85"/>
                <a:gd name="T19" fmla="*/ 0 h 87"/>
                <a:gd name="T20" fmla="*/ 0 w 85"/>
                <a:gd name="T21" fmla="*/ 10 h 87"/>
                <a:gd name="T22" fmla="*/ 15 w 85"/>
                <a:gd name="T23" fmla="*/ 10 h 87"/>
                <a:gd name="T24" fmla="*/ 27 w 85"/>
                <a:gd name="T25" fmla="*/ 15 h 87"/>
                <a:gd name="T26" fmla="*/ 40 w 85"/>
                <a:gd name="T27" fmla="*/ 23 h 87"/>
                <a:gd name="T28" fmla="*/ 52 w 85"/>
                <a:gd name="T29" fmla="*/ 32 h 87"/>
                <a:gd name="T30" fmla="*/ 61 w 85"/>
                <a:gd name="T31" fmla="*/ 45 h 87"/>
                <a:gd name="T32" fmla="*/ 69 w 85"/>
                <a:gd name="T33" fmla="*/ 58 h 87"/>
                <a:gd name="T34" fmla="*/ 74 w 85"/>
                <a:gd name="T35" fmla="*/ 72 h 87"/>
                <a:gd name="T36" fmla="*/ 75 w 85"/>
                <a:gd name="T37" fmla="*/ 87 h 87"/>
                <a:gd name="T38" fmla="*/ 75 w 85"/>
                <a:gd name="T39" fmla="*/ 87 h 87"/>
                <a:gd name="T40" fmla="*/ 85 w 85"/>
                <a:gd name="T41" fmla="*/ 87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5"/>
                <a:gd name="T64" fmla="*/ 0 h 87"/>
                <a:gd name="T65" fmla="*/ 85 w 8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5" h="87">
                  <a:moveTo>
                    <a:pt x="85" y="87"/>
                  </a:moveTo>
                  <a:lnTo>
                    <a:pt x="85" y="87"/>
                  </a:lnTo>
                  <a:lnTo>
                    <a:pt x="81" y="70"/>
                  </a:lnTo>
                  <a:lnTo>
                    <a:pt x="76" y="55"/>
                  </a:lnTo>
                  <a:lnTo>
                    <a:pt x="68" y="40"/>
                  </a:lnTo>
                  <a:lnTo>
                    <a:pt x="57" y="27"/>
                  </a:lnTo>
                  <a:lnTo>
                    <a:pt x="45" y="15"/>
                  </a:lnTo>
                  <a:lnTo>
                    <a:pt x="29" y="8"/>
                  </a:lnTo>
                  <a:lnTo>
                    <a:pt x="15" y="2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5" y="10"/>
                  </a:lnTo>
                  <a:lnTo>
                    <a:pt x="27" y="15"/>
                  </a:lnTo>
                  <a:lnTo>
                    <a:pt x="40" y="23"/>
                  </a:lnTo>
                  <a:lnTo>
                    <a:pt x="52" y="32"/>
                  </a:lnTo>
                  <a:lnTo>
                    <a:pt x="61" y="45"/>
                  </a:lnTo>
                  <a:lnTo>
                    <a:pt x="69" y="58"/>
                  </a:lnTo>
                  <a:lnTo>
                    <a:pt x="74" y="72"/>
                  </a:lnTo>
                  <a:lnTo>
                    <a:pt x="75" y="87"/>
                  </a:lnTo>
                  <a:lnTo>
                    <a:pt x="85" y="8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3" name="Freeform 41"/>
            <p:cNvSpPr>
              <a:spLocks/>
            </p:cNvSpPr>
            <p:nvPr/>
          </p:nvSpPr>
          <p:spPr bwMode="auto">
            <a:xfrm>
              <a:off x="4544" y="656"/>
              <a:ext cx="10" cy="3082"/>
            </a:xfrm>
            <a:custGeom>
              <a:avLst/>
              <a:gdLst>
                <a:gd name="T0" fmla="*/ 10 w 10"/>
                <a:gd name="T1" fmla="*/ 3082 h 3082"/>
                <a:gd name="T2" fmla="*/ 10 w 10"/>
                <a:gd name="T3" fmla="*/ 3082 h 3082"/>
                <a:gd name="T4" fmla="*/ 10 w 10"/>
                <a:gd name="T5" fmla="*/ 0 h 3082"/>
                <a:gd name="T6" fmla="*/ 0 w 10"/>
                <a:gd name="T7" fmla="*/ 0 h 3082"/>
                <a:gd name="T8" fmla="*/ 0 w 10"/>
                <a:gd name="T9" fmla="*/ 3082 h 3082"/>
                <a:gd name="T10" fmla="*/ 0 w 10"/>
                <a:gd name="T11" fmla="*/ 3082 h 3082"/>
                <a:gd name="T12" fmla="*/ 10 w 10"/>
                <a:gd name="T13" fmla="*/ 3082 h 30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3082"/>
                <a:gd name="T23" fmla="*/ 10 w 10"/>
                <a:gd name="T24" fmla="*/ 3082 h 30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3082">
                  <a:moveTo>
                    <a:pt x="10" y="3082"/>
                  </a:moveTo>
                  <a:lnTo>
                    <a:pt x="10" y="3082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82"/>
                  </a:lnTo>
                  <a:lnTo>
                    <a:pt x="10" y="30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4462" y="3738"/>
              <a:ext cx="92" cy="100"/>
            </a:xfrm>
            <a:custGeom>
              <a:avLst/>
              <a:gdLst>
                <a:gd name="T0" fmla="*/ 0 w 92"/>
                <a:gd name="T1" fmla="*/ 100 h 100"/>
                <a:gd name="T2" fmla="*/ 0 w 92"/>
                <a:gd name="T3" fmla="*/ 100 h 100"/>
                <a:gd name="T4" fmla="*/ 18 w 92"/>
                <a:gd name="T5" fmla="*/ 97 h 100"/>
                <a:gd name="T6" fmla="*/ 34 w 92"/>
                <a:gd name="T7" fmla="*/ 90 h 100"/>
                <a:gd name="T8" fmla="*/ 50 w 92"/>
                <a:gd name="T9" fmla="*/ 78 h 100"/>
                <a:gd name="T10" fmla="*/ 63 w 92"/>
                <a:gd name="T11" fmla="*/ 64 h 100"/>
                <a:gd name="T12" fmla="*/ 75 w 92"/>
                <a:gd name="T13" fmla="*/ 49 h 100"/>
                <a:gd name="T14" fmla="*/ 83 w 92"/>
                <a:gd name="T15" fmla="*/ 32 h 100"/>
                <a:gd name="T16" fmla="*/ 88 w 92"/>
                <a:gd name="T17" fmla="*/ 15 h 100"/>
                <a:gd name="T18" fmla="*/ 92 w 92"/>
                <a:gd name="T19" fmla="*/ 0 h 100"/>
                <a:gd name="T20" fmla="*/ 82 w 92"/>
                <a:gd name="T21" fmla="*/ 0 h 100"/>
                <a:gd name="T22" fmla="*/ 81 w 92"/>
                <a:gd name="T23" fmla="*/ 15 h 100"/>
                <a:gd name="T24" fmla="*/ 76 w 92"/>
                <a:gd name="T25" fmla="*/ 29 h 100"/>
                <a:gd name="T26" fmla="*/ 68 w 92"/>
                <a:gd name="T27" fmla="*/ 44 h 100"/>
                <a:gd name="T28" fmla="*/ 58 w 92"/>
                <a:gd name="T29" fmla="*/ 59 h 100"/>
                <a:gd name="T30" fmla="*/ 45 w 92"/>
                <a:gd name="T31" fmla="*/ 71 h 100"/>
                <a:gd name="T32" fmla="*/ 31 w 92"/>
                <a:gd name="T33" fmla="*/ 82 h 100"/>
                <a:gd name="T34" fmla="*/ 16 w 92"/>
                <a:gd name="T35" fmla="*/ 89 h 100"/>
                <a:gd name="T36" fmla="*/ 0 w 92"/>
                <a:gd name="T37" fmla="*/ 90 h 100"/>
                <a:gd name="T38" fmla="*/ 0 w 92"/>
                <a:gd name="T39" fmla="*/ 90 h 100"/>
                <a:gd name="T40" fmla="*/ 0 w 92"/>
                <a:gd name="T41" fmla="*/ 100 h 1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2"/>
                <a:gd name="T64" fmla="*/ 0 h 100"/>
                <a:gd name="T65" fmla="*/ 92 w 92"/>
                <a:gd name="T66" fmla="*/ 100 h 1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2" h="100">
                  <a:moveTo>
                    <a:pt x="0" y="100"/>
                  </a:moveTo>
                  <a:lnTo>
                    <a:pt x="0" y="100"/>
                  </a:lnTo>
                  <a:lnTo>
                    <a:pt x="18" y="97"/>
                  </a:lnTo>
                  <a:lnTo>
                    <a:pt x="34" y="90"/>
                  </a:lnTo>
                  <a:lnTo>
                    <a:pt x="50" y="78"/>
                  </a:lnTo>
                  <a:lnTo>
                    <a:pt x="63" y="64"/>
                  </a:lnTo>
                  <a:lnTo>
                    <a:pt x="75" y="49"/>
                  </a:lnTo>
                  <a:lnTo>
                    <a:pt x="83" y="32"/>
                  </a:lnTo>
                  <a:lnTo>
                    <a:pt x="88" y="15"/>
                  </a:lnTo>
                  <a:lnTo>
                    <a:pt x="92" y="0"/>
                  </a:lnTo>
                  <a:lnTo>
                    <a:pt x="82" y="0"/>
                  </a:lnTo>
                  <a:lnTo>
                    <a:pt x="81" y="15"/>
                  </a:lnTo>
                  <a:lnTo>
                    <a:pt x="76" y="29"/>
                  </a:lnTo>
                  <a:lnTo>
                    <a:pt x="68" y="44"/>
                  </a:lnTo>
                  <a:lnTo>
                    <a:pt x="58" y="59"/>
                  </a:lnTo>
                  <a:lnTo>
                    <a:pt x="45" y="71"/>
                  </a:lnTo>
                  <a:lnTo>
                    <a:pt x="31" y="82"/>
                  </a:lnTo>
                  <a:lnTo>
                    <a:pt x="16" y="89"/>
                  </a:lnTo>
                  <a:lnTo>
                    <a:pt x="0" y="90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5" name="Freeform 43"/>
            <p:cNvSpPr>
              <a:spLocks/>
            </p:cNvSpPr>
            <p:nvPr/>
          </p:nvSpPr>
          <p:spPr bwMode="auto">
            <a:xfrm>
              <a:off x="2685" y="3828"/>
              <a:ext cx="1777" cy="10"/>
            </a:xfrm>
            <a:custGeom>
              <a:avLst/>
              <a:gdLst>
                <a:gd name="T0" fmla="*/ 0 w 1777"/>
                <a:gd name="T1" fmla="*/ 10 h 10"/>
                <a:gd name="T2" fmla="*/ 0 w 1777"/>
                <a:gd name="T3" fmla="*/ 10 h 10"/>
                <a:gd name="T4" fmla="*/ 1777 w 1777"/>
                <a:gd name="T5" fmla="*/ 10 h 10"/>
                <a:gd name="T6" fmla="*/ 1777 w 1777"/>
                <a:gd name="T7" fmla="*/ 0 h 10"/>
                <a:gd name="T8" fmla="*/ 0 w 1777"/>
                <a:gd name="T9" fmla="*/ 0 h 10"/>
                <a:gd name="T10" fmla="*/ 0 w 1777"/>
                <a:gd name="T11" fmla="*/ 0 h 10"/>
                <a:gd name="T12" fmla="*/ 0 w 1777"/>
                <a:gd name="T13" fmla="*/ 1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7"/>
                <a:gd name="T22" fmla="*/ 0 h 10"/>
                <a:gd name="T23" fmla="*/ 1777 w 1777"/>
                <a:gd name="T24" fmla="*/ 10 h 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7" h="10">
                  <a:moveTo>
                    <a:pt x="0" y="10"/>
                  </a:moveTo>
                  <a:lnTo>
                    <a:pt x="0" y="10"/>
                  </a:lnTo>
                  <a:lnTo>
                    <a:pt x="1777" y="10"/>
                  </a:lnTo>
                  <a:lnTo>
                    <a:pt x="1777" y="0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2573" y="3723"/>
              <a:ext cx="112" cy="115"/>
            </a:xfrm>
            <a:custGeom>
              <a:avLst/>
              <a:gdLst>
                <a:gd name="T0" fmla="*/ 0 w 112"/>
                <a:gd name="T1" fmla="*/ 0 h 115"/>
                <a:gd name="T2" fmla="*/ 0 w 112"/>
                <a:gd name="T3" fmla="*/ 0 h 115"/>
                <a:gd name="T4" fmla="*/ 3 w 112"/>
                <a:gd name="T5" fmla="*/ 26 h 115"/>
                <a:gd name="T6" fmla="*/ 12 w 112"/>
                <a:gd name="T7" fmla="*/ 49 h 115"/>
                <a:gd name="T8" fmla="*/ 23 w 112"/>
                <a:gd name="T9" fmla="*/ 70 h 115"/>
                <a:gd name="T10" fmla="*/ 40 w 112"/>
                <a:gd name="T11" fmla="*/ 87 h 115"/>
                <a:gd name="T12" fmla="*/ 58 w 112"/>
                <a:gd name="T13" fmla="*/ 99 h 115"/>
                <a:gd name="T14" fmla="*/ 75 w 112"/>
                <a:gd name="T15" fmla="*/ 108 h 115"/>
                <a:gd name="T16" fmla="*/ 96 w 112"/>
                <a:gd name="T17" fmla="*/ 113 h 115"/>
                <a:gd name="T18" fmla="*/ 112 w 112"/>
                <a:gd name="T19" fmla="*/ 115 h 115"/>
                <a:gd name="T20" fmla="*/ 112 w 112"/>
                <a:gd name="T21" fmla="*/ 105 h 115"/>
                <a:gd name="T22" fmla="*/ 96 w 112"/>
                <a:gd name="T23" fmla="*/ 105 h 115"/>
                <a:gd name="T24" fmla="*/ 77 w 112"/>
                <a:gd name="T25" fmla="*/ 100 h 115"/>
                <a:gd name="T26" fmla="*/ 60 w 112"/>
                <a:gd name="T27" fmla="*/ 91 h 115"/>
                <a:gd name="T28" fmla="*/ 45 w 112"/>
                <a:gd name="T29" fmla="*/ 79 h 115"/>
                <a:gd name="T30" fmla="*/ 30 w 112"/>
                <a:gd name="T31" fmla="*/ 65 h 115"/>
                <a:gd name="T32" fmla="*/ 19 w 112"/>
                <a:gd name="T33" fmla="*/ 47 h 115"/>
                <a:gd name="T34" fmla="*/ 11 w 112"/>
                <a:gd name="T35" fmla="*/ 26 h 115"/>
                <a:gd name="T36" fmla="*/ 9 w 112"/>
                <a:gd name="T37" fmla="*/ 0 h 115"/>
                <a:gd name="T38" fmla="*/ 9 w 112"/>
                <a:gd name="T39" fmla="*/ 0 h 115"/>
                <a:gd name="T40" fmla="*/ 0 w 112"/>
                <a:gd name="T41" fmla="*/ 0 h 1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2"/>
                <a:gd name="T64" fmla="*/ 0 h 115"/>
                <a:gd name="T65" fmla="*/ 112 w 112"/>
                <a:gd name="T66" fmla="*/ 115 h 11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2" h="115">
                  <a:moveTo>
                    <a:pt x="0" y="0"/>
                  </a:moveTo>
                  <a:lnTo>
                    <a:pt x="0" y="0"/>
                  </a:lnTo>
                  <a:lnTo>
                    <a:pt x="3" y="26"/>
                  </a:lnTo>
                  <a:lnTo>
                    <a:pt x="12" y="49"/>
                  </a:lnTo>
                  <a:lnTo>
                    <a:pt x="23" y="70"/>
                  </a:lnTo>
                  <a:lnTo>
                    <a:pt x="40" y="87"/>
                  </a:lnTo>
                  <a:lnTo>
                    <a:pt x="58" y="99"/>
                  </a:lnTo>
                  <a:lnTo>
                    <a:pt x="75" y="108"/>
                  </a:lnTo>
                  <a:lnTo>
                    <a:pt x="96" y="113"/>
                  </a:lnTo>
                  <a:lnTo>
                    <a:pt x="112" y="115"/>
                  </a:lnTo>
                  <a:lnTo>
                    <a:pt x="112" y="105"/>
                  </a:lnTo>
                  <a:lnTo>
                    <a:pt x="96" y="105"/>
                  </a:lnTo>
                  <a:lnTo>
                    <a:pt x="77" y="100"/>
                  </a:lnTo>
                  <a:lnTo>
                    <a:pt x="60" y="91"/>
                  </a:lnTo>
                  <a:lnTo>
                    <a:pt x="45" y="79"/>
                  </a:lnTo>
                  <a:lnTo>
                    <a:pt x="30" y="65"/>
                  </a:lnTo>
                  <a:lnTo>
                    <a:pt x="19" y="47"/>
                  </a:lnTo>
                  <a:lnTo>
                    <a:pt x="11" y="26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7" name="Freeform 45"/>
            <p:cNvSpPr>
              <a:spLocks/>
            </p:cNvSpPr>
            <p:nvPr/>
          </p:nvSpPr>
          <p:spPr bwMode="auto">
            <a:xfrm>
              <a:off x="2505" y="2173"/>
              <a:ext cx="57" cy="57"/>
            </a:xfrm>
            <a:custGeom>
              <a:avLst/>
              <a:gdLst>
                <a:gd name="T0" fmla="*/ 57 w 57"/>
                <a:gd name="T1" fmla="*/ 21 h 57"/>
                <a:gd name="T2" fmla="*/ 57 w 57"/>
                <a:gd name="T3" fmla="*/ 16 h 57"/>
                <a:gd name="T4" fmla="*/ 56 w 57"/>
                <a:gd name="T5" fmla="*/ 12 h 57"/>
                <a:gd name="T6" fmla="*/ 52 w 57"/>
                <a:gd name="T7" fmla="*/ 8 h 57"/>
                <a:gd name="T8" fmla="*/ 47 w 57"/>
                <a:gd name="T9" fmla="*/ 4 h 57"/>
                <a:gd name="T10" fmla="*/ 41 w 57"/>
                <a:gd name="T11" fmla="*/ 2 h 57"/>
                <a:gd name="T12" fmla="*/ 34 w 57"/>
                <a:gd name="T13" fmla="*/ 0 h 57"/>
                <a:gd name="T14" fmla="*/ 27 w 57"/>
                <a:gd name="T15" fmla="*/ 0 h 57"/>
                <a:gd name="T16" fmla="*/ 18 w 57"/>
                <a:gd name="T17" fmla="*/ 3 h 57"/>
                <a:gd name="T18" fmla="*/ 11 w 57"/>
                <a:gd name="T19" fmla="*/ 8 h 57"/>
                <a:gd name="T20" fmla="*/ 5 w 57"/>
                <a:gd name="T21" fmla="*/ 14 h 57"/>
                <a:gd name="T22" fmla="*/ 1 w 57"/>
                <a:gd name="T23" fmla="*/ 24 h 57"/>
                <a:gd name="T24" fmla="*/ 0 w 57"/>
                <a:gd name="T25" fmla="*/ 33 h 57"/>
                <a:gd name="T26" fmla="*/ 1 w 57"/>
                <a:gd name="T27" fmla="*/ 42 h 57"/>
                <a:gd name="T28" fmla="*/ 6 w 57"/>
                <a:gd name="T29" fmla="*/ 49 h 57"/>
                <a:gd name="T30" fmla="*/ 13 w 57"/>
                <a:gd name="T31" fmla="*/ 55 h 57"/>
                <a:gd name="T32" fmla="*/ 25 w 57"/>
                <a:gd name="T33" fmla="*/ 57 h 57"/>
                <a:gd name="T34" fmla="*/ 41 w 57"/>
                <a:gd name="T35" fmla="*/ 55 h 57"/>
                <a:gd name="T36" fmla="*/ 41 w 57"/>
                <a:gd name="T37" fmla="*/ 47 h 57"/>
                <a:gd name="T38" fmla="*/ 34 w 57"/>
                <a:gd name="T39" fmla="*/ 39 h 57"/>
                <a:gd name="T40" fmla="*/ 30 w 57"/>
                <a:gd name="T41" fmla="*/ 35 h 57"/>
                <a:gd name="T42" fmla="*/ 29 w 57"/>
                <a:gd name="T43" fmla="*/ 31 h 57"/>
                <a:gd name="T44" fmla="*/ 28 w 57"/>
                <a:gd name="T45" fmla="*/ 24 h 57"/>
                <a:gd name="T46" fmla="*/ 30 w 57"/>
                <a:gd name="T47" fmla="*/ 18 h 57"/>
                <a:gd name="T48" fmla="*/ 40 w 57"/>
                <a:gd name="T49" fmla="*/ 20 h 57"/>
                <a:gd name="T50" fmla="*/ 51 w 57"/>
                <a:gd name="T51" fmla="*/ 25 h 57"/>
                <a:gd name="T52" fmla="*/ 56 w 57"/>
                <a:gd name="T53" fmla="*/ 24 h 57"/>
                <a:gd name="T54" fmla="*/ 57 w 57"/>
                <a:gd name="T55" fmla="*/ 22 h 57"/>
                <a:gd name="T56" fmla="*/ 57 w 57"/>
                <a:gd name="T57" fmla="*/ 2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7"/>
                <a:gd name="T89" fmla="*/ 57 w 57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7">
                  <a:moveTo>
                    <a:pt x="57" y="21"/>
                  </a:moveTo>
                  <a:lnTo>
                    <a:pt x="57" y="16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4"/>
                  </a:lnTo>
                  <a:lnTo>
                    <a:pt x="1" y="24"/>
                  </a:lnTo>
                  <a:lnTo>
                    <a:pt x="0" y="33"/>
                  </a:lnTo>
                  <a:lnTo>
                    <a:pt x="1" y="42"/>
                  </a:lnTo>
                  <a:lnTo>
                    <a:pt x="6" y="49"/>
                  </a:lnTo>
                  <a:lnTo>
                    <a:pt x="13" y="55"/>
                  </a:lnTo>
                  <a:lnTo>
                    <a:pt x="25" y="57"/>
                  </a:lnTo>
                  <a:lnTo>
                    <a:pt x="41" y="55"/>
                  </a:lnTo>
                  <a:lnTo>
                    <a:pt x="41" y="47"/>
                  </a:lnTo>
                  <a:lnTo>
                    <a:pt x="34" y="39"/>
                  </a:lnTo>
                  <a:lnTo>
                    <a:pt x="30" y="35"/>
                  </a:lnTo>
                  <a:lnTo>
                    <a:pt x="29" y="31"/>
                  </a:lnTo>
                  <a:lnTo>
                    <a:pt x="28" y="24"/>
                  </a:lnTo>
                  <a:lnTo>
                    <a:pt x="30" y="18"/>
                  </a:lnTo>
                  <a:lnTo>
                    <a:pt x="40" y="20"/>
                  </a:lnTo>
                  <a:lnTo>
                    <a:pt x="51" y="25"/>
                  </a:lnTo>
                  <a:lnTo>
                    <a:pt x="56" y="24"/>
                  </a:lnTo>
                  <a:lnTo>
                    <a:pt x="57" y="22"/>
                  </a:lnTo>
                  <a:lnTo>
                    <a:pt x="57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2505" y="2768"/>
              <a:ext cx="57" cy="57"/>
            </a:xfrm>
            <a:custGeom>
              <a:avLst/>
              <a:gdLst>
                <a:gd name="T0" fmla="*/ 57 w 57"/>
                <a:gd name="T1" fmla="*/ 22 h 57"/>
                <a:gd name="T2" fmla="*/ 57 w 57"/>
                <a:gd name="T3" fmla="*/ 17 h 57"/>
                <a:gd name="T4" fmla="*/ 56 w 57"/>
                <a:gd name="T5" fmla="*/ 12 h 57"/>
                <a:gd name="T6" fmla="*/ 52 w 57"/>
                <a:gd name="T7" fmla="*/ 8 h 57"/>
                <a:gd name="T8" fmla="*/ 47 w 57"/>
                <a:gd name="T9" fmla="*/ 4 h 57"/>
                <a:gd name="T10" fmla="*/ 41 w 57"/>
                <a:gd name="T11" fmla="*/ 2 h 57"/>
                <a:gd name="T12" fmla="*/ 34 w 57"/>
                <a:gd name="T13" fmla="*/ 0 h 57"/>
                <a:gd name="T14" fmla="*/ 27 w 57"/>
                <a:gd name="T15" fmla="*/ 0 h 57"/>
                <a:gd name="T16" fmla="*/ 18 w 57"/>
                <a:gd name="T17" fmla="*/ 3 h 57"/>
                <a:gd name="T18" fmla="*/ 11 w 57"/>
                <a:gd name="T19" fmla="*/ 8 h 57"/>
                <a:gd name="T20" fmla="*/ 5 w 57"/>
                <a:gd name="T21" fmla="*/ 15 h 57"/>
                <a:gd name="T22" fmla="*/ 1 w 57"/>
                <a:gd name="T23" fmla="*/ 24 h 57"/>
                <a:gd name="T24" fmla="*/ 0 w 57"/>
                <a:gd name="T25" fmla="*/ 33 h 57"/>
                <a:gd name="T26" fmla="*/ 1 w 57"/>
                <a:gd name="T27" fmla="*/ 42 h 57"/>
                <a:gd name="T28" fmla="*/ 6 w 57"/>
                <a:gd name="T29" fmla="*/ 50 h 57"/>
                <a:gd name="T30" fmla="*/ 13 w 57"/>
                <a:gd name="T31" fmla="*/ 55 h 57"/>
                <a:gd name="T32" fmla="*/ 25 w 57"/>
                <a:gd name="T33" fmla="*/ 57 h 57"/>
                <a:gd name="T34" fmla="*/ 41 w 57"/>
                <a:gd name="T35" fmla="*/ 55 h 57"/>
                <a:gd name="T36" fmla="*/ 41 w 57"/>
                <a:gd name="T37" fmla="*/ 48 h 57"/>
                <a:gd name="T38" fmla="*/ 34 w 57"/>
                <a:gd name="T39" fmla="*/ 41 h 57"/>
                <a:gd name="T40" fmla="*/ 30 w 57"/>
                <a:gd name="T41" fmla="*/ 37 h 57"/>
                <a:gd name="T42" fmla="*/ 29 w 57"/>
                <a:gd name="T43" fmla="*/ 33 h 57"/>
                <a:gd name="T44" fmla="*/ 28 w 57"/>
                <a:gd name="T45" fmla="*/ 25 h 57"/>
                <a:gd name="T46" fmla="*/ 30 w 57"/>
                <a:gd name="T47" fmla="*/ 19 h 57"/>
                <a:gd name="T48" fmla="*/ 40 w 57"/>
                <a:gd name="T49" fmla="*/ 21 h 57"/>
                <a:gd name="T50" fmla="*/ 51 w 57"/>
                <a:gd name="T51" fmla="*/ 25 h 57"/>
                <a:gd name="T52" fmla="*/ 56 w 57"/>
                <a:gd name="T53" fmla="*/ 25 h 57"/>
                <a:gd name="T54" fmla="*/ 57 w 57"/>
                <a:gd name="T55" fmla="*/ 24 h 57"/>
                <a:gd name="T56" fmla="*/ 57 w 57"/>
                <a:gd name="T57" fmla="*/ 22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7"/>
                <a:gd name="T89" fmla="*/ 57 w 57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7">
                  <a:moveTo>
                    <a:pt x="57" y="22"/>
                  </a:moveTo>
                  <a:lnTo>
                    <a:pt x="57" y="17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5"/>
                  </a:lnTo>
                  <a:lnTo>
                    <a:pt x="1" y="24"/>
                  </a:lnTo>
                  <a:lnTo>
                    <a:pt x="0" y="33"/>
                  </a:lnTo>
                  <a:lnTo>
                    <a:pt x="1" y="42"/>
                  </a:lnTo>
                  <a:lnTo>
                    <a:pt x="6" y="50"/>
                  </a:lnTo>
                  <a:lnTo>
                    <a:pt x="13" y="55"/>
                  </a:lnTo>
                  <a:lnTo>
                    <a:pt x="25" y="57"/>
                  </a:lnTo>
                  <a:lnTo>
                    <a:pt x="41" y="55"/>
                  </a:lnTo>
                  <a:lnTo>
                    <a:pt x="41" y="48"/>
                  </a:lnTo>
                  <a:lnTo>
                    <a:pt x="34" y="41"/>
                  </a:lnTo>
                  <a:lnTo>
                    <a:pt x="30" y="37"/>
                  </a:lnTo>
                  <a:lnTo>
                    <a:pt x="29" y="33"/>
                  </a:lnTo>
                  <a:lnTo>
                    <a:pt x="28" y="25"/>
                  </a:lnTo>
                  <a:lnTo>
                    <a:pt x="30" y="19"/>
                  </a:lnTo>
                  <a:lnTo>
                    <a:pt x="40" y="21"/>
                  </a:lnTo>
                  <a:lnTo>
                    <a:pt x="51" y="25"/>
                  </a:lnTo>
                  <a:lnTo>
                    <a:pt x="56" y="25"/>
                  </a:lnTo>
                  <a:lnTo>
                    <a:pt x="57" y="24"/>
                  </a:lnTo>
                  <a:lnTo>
                    <a:pt x="57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2505" y="979"/>
              <a:ext cx="57" cy="58"/>
            </a:xfrm>
            <a:custGeom>
              <a:avLst/>
              <a:gdLst>
                <a:gd name="T0" fmla="*/ 57 w 57"/>
                <a:gd name="T1" fmla="*/ 22 h 58"/>
                <a:gd name="T2" fmla="*/ 57 w 57"/>
                <a:gd name="T3" fmla="*/ 17 h 58"/>
                <a:gd name="T4" fmla="*/ 56 w 57"/>
                <a:gd name="T5" fmla="*/ 13 h 58"/>
                <a:gd name="T6" fmla="*/ 52 w 57"/>
                <a:gd name="T7" fmla="*/ 8 h 58"/>
                <a:gd name="T8" fmla="*/ 47 w 57"/>
                <a:gd name="T9" fmla="*/ 4 h 58"/>
                <a:gd name="T10" fmla="*/ 41 w 57"/>
                <a:gd name="T11" fmla="*/ 1 h 58"/>
                <a:gd name="T12" fmla="*/ 34 w 57"/>
                <a:gd name="T13" fmla="*/ 0 h 58"/>
                <a:gd name="T14" fmla="*/ 27 w 57"/>
                <a:gd name="T15" fmla="*/ 0 h 58"/>
                <a:gd name="T16" fmla="*/ 18 w 57"/>
                <a:gd name="T17" fmla="*/ 3 h 58"/>
                <a:gd name="T18" fmla="*/ 11 w 57"/>
                <a:gd name="T19" fmla="*/ 8 h 58"/>
                <a:gd name="T20" fmla="*/ 5 w 57"/>
                <a:gd name="T21" fmla="*/ 16 h 58"/>
                <a:gd name="T22" fmla="*/ 1 w 57"/>
                <a:gd name="T23" fmla="*/ 25 h 58"/>
                <a:gd name="T24" fmla="*/ 0 w 57"/>
                <a:gd name="T25" fmla="*/ 34 h 58"/>
                <a:gd name="T26" fmla="*/ 1 w 57"/>
                <a:gd name="T27" fmla="*/ 43 h 58"/>
                <a:gd name="T28" fmla="*/ 6 w 57"/>
                <a:gd name="T29" fmla="*/ 50 h 58"/>
                <a:gd name="T30" fmla="*/ 13 w 57"/>
                <a:gd name="T31" fmla="*/ 56 h 58"/>
                <a:gd name="T32" fmla="*/ 25 w 57"/>
                <a:gd name="T33" fmla="*/ 58 h 58"/>
                <a:gd name="T34" fmla="*/ 41 w 57"/>
                <a:gd name="T35" fmla="*/ 56 h 58"/>
                <a:gd name="T36" fmla="*/ 41 w 57"/>
                <a:gd name="T37" fmla="*/ 48 h 58"/>
                <a:gd name="T38" fmla="*/ 34 w 57"/>
                <a:gd name="T39" fmla="*/ 40 h 58"/>
                <a:gd name="T40" fmla="*/ 30 w 57"/>
                <a:gd name="T41" fmla="*/ 36 h 58"/>
                <a:gd name="T42" fmla="*/ 29 w 57"/>
                <a:gd name="T43" fmla="*/ 32 h 58"/>
                <a:gd name="T44" fmla="*/ 28 w 57"/>
                <a:gd name="T45" fmla="*/ 25 h 58"/>
                <a:gd name="T46" fmla="*/ 30 w 57"/>
                <a:gd name="T47" fmla="*/ 19 h 58"/>
                <a:gd name="T48" fmla="*/ 40 w 57"/>
                <a:gd name="T49" fmla="*/ 21 h 58"/>
                <a:gd name="T50" fmla="*/ 51 w 57"/>
                <a:gd name="T51" fmla="*/ 26 h 58"/>
                <a:gd name="T52" fmla="*/ 56 w 57"/>
                <a:gd name="T53" fmla="*/ 25 h 58"/>
                <a:gd name="T54" fmla="*/ 57 w 57"/>
                <a:gd name="T55" fmla="*/ 23 h 58"/>
                <a:gd name="T56" fmla="*/ 57 w 57"/>
                <a:gd name="T57" fmla="*/ 22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8"/>
                <a:gd name="T89" fmla="*/ 57 w 57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8">
                  <a:moveTo>
                    <a:pt x="57" y="22"/>
                  </a:moveTo>
                  <a:lnTo>
                    <a:pt x="57" y="17"/>
                  </a:lnTo>
                  <a:lnTo>
                    <a:pt x="56" y="13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6"/>
                  </a:lnTo>
                  <a:lnTo>
                    <a:pt x="1" y="25"/>
                  </a:lnTo>
                  <a:lnTo>
                    <a:pt x="0" y="34"/>
                  </a:lnTo>
                  <a:lnTo>
                    <a:pt x="1" y="43"/>
                  </a:lnTo>
                  <a:lnTo>
                    <a:pt x="6" y="50"/>
                  </a:lnTo>
                  <a:lnTo>
                    <a:pt x="13" y="56"/>
                  </a:lnTo>
                  <a:lnTo>
                    <a:pt x="25" y="58"/>
                  </a:lnTo>
                  <a:lnTo>
                    <a:pt x="41" y="56"/>
                  </a:lnTo>
                  <a:lnTo>
                    <a:pt x="41" y="48"/>
                  </a:lnTo>
                  <a:lnTo>
                    <a:pt x="34" y="40"/>
                  </a:lnTo>
                  <a:lnTo>
                    <a:pt x="30" y="36"/>
                  </a:lnTo>
                  <a:lnTo>
                    <a:pt x="29" y="32"/>
                  </a:lnTo>
                  <a:lnTo>
                    <a:pt x="28" y="25"/>
                  </a:lnTo>
                  <a:lnTo>
                    <a:pt x="30" y="19"/>
                  </a:lnTo>
                  <a:lnTo>
                    <a:pt x="40" y="21"/>
                  </a:lnTo>
                  <a:lnTo>
                    <a:pt x="51" y="26"/>
                  </a:lnTo>
                  <a:lnTo>
                    <a:pt x="56" y="25"/>
                  </a:lnTo>
                  <a:lnTo>
                    <a:pt x="57" y="23"/>
                  </a:lnTo>
                  <a:lnTo>
                    <a:pt x="57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2505" y="3365"/>
              <a:ext cx="57" cy="57"/>
            </a:xfrm>
            <a:custGeom>
              <a:avLst/>
              <a:gdLst>
                <a:gd name="T0" fmla="*/ 57 w 57"/>
                <a:gd name="T1" fmla="*/ 22 h 57"/>
                <a:gd name="T2" fmla="*/ 57 w 57"/>
                <a:gd name="T3" fmla="*/ 17 h 57"/>
                <a:gd name="T4" fmla="*/ 56 w 57"/>
                <a:gd name="T5" fmla="*/ 12 h 57"/>
                <a:gd name="T6" fmla="*/ 52 w 57"/>
                <a:gd name="T7" fmla="*/ 8 h 57"/>
                <a:gd name="T8" fmla="*/ 47 w 57"/>
                <a:gd name="T9" fmla="*/ 4 h 57"/>
                <a:gd name="T10" fmla="*/ 41 w 57"/>
                <a:gd name="T11" fmla="*/ 1 h 57"/>
                <a:gd name="T12" fmla="*/ 34 w 57"/>
                <a:gd name="T13" fmla="*/ 0 h 57"/>
                <a:gd name="T14" fmla="*/ 27 w 57"/>
                <a:gd name="T15" fmla="*/ 0 h 57"/>
                <a:gd name="T16" fmla="*/ 18 w 57"/>
                <a:gd name="T17" fmla="*/ 3 h 57"/>
                <a:gd name="T18" fmla="*/ 11 w 57"/>
                <a:gd name="T19" fmla="*/ 8 h 57"/>
                <a:gd name="T20" fmla="*/ 5 w 57"/>
                <a:gd name="T21" fmla="*/ 14 h 57"/>
                <a:gd name="T22" fmla="*/ 1 w 57"/>
                <a:gd name="T23" fmla="*/ 23 h 57"/>
                <a:gd name="T24" fmla="*/ 0 w 57"/>
                <a:gd name="T25" fmla="*/ 32 h 57"/>
                <a:gd name="T26" fmla="*/ 1 w 57"/>
                <a:gd name="T27" fmla="*/ 41 h 57"/>
                <a:gd name="T28" fmla="*/ 6 w 57"/>
                <a:gd name="T29" fmla="*/ 49 h 57"/>
                <a:gd name="T30" fmla="*/ 13 w 57"/>
                <a:gd name="T31" fmla="*/ 54 h 57"/>
                <a:gd name="T32" fmla="*/ 25 w 57"/>
                <a:gd name="T33" fmla="*/ 57 h 57"/>
                <a:gd name="T34" fmla="*/ 41 w 57"/>
                <a:gd name="T35" fmla="*/ 54 h 57"/>
                <a:gd name="T36" fmla="*/ 41 w 57"/>
                <a:gd name="T37" fmla="*/ 48 h 57"/>
                <a:gd name="T38" fmla="*/ 34 w 57"/>
                <a:gd name="T39" fmla="*/ 40 h 57"/>
                <a:gd name="T40" fmla="*/ 30 w 57"/>
                <a:gd name="T41" fmla="*/ 36 h 57"/>
                <a:gd name="T42" fmla="*/ 29 w 57"/>
                <a:gd name="T43" fmla="*/ 32 h 57"/>
                <a:gd name="T44" fmla="*/ 28 w 57"/>
                <a:gd name="T45" fmla="*/ 25 h 57"/>
                <a:gd name="T46" fmla="*/ 30 w 57"/>
                <a:gd name="T47" fmla="*/ 18 h 57"/>
                <a:gd name="T48" fmla="*/ 40 w 57"/>
                <a:gd name="T49" fmla="*/ 21 h 57"/>
                <a:gd name="T50" fmla="*/ 51 w 57"/>
                <a:gd name="T51" fmla="*/ 25 h 57"/>
                <a:gd name="T52" fmla="*/ 56 w 57"/>
                <a:gd name="T53" fmla="*/ 25 h 57"/>
                <a:gd name="T54" fmla="*/ 57 w 57"/>
                <a:gd name="T55" fmla="*/ 23 h 57"/>
                <a:gd name="T56" fmla="*/ 57 w 57"/>
                <a:gd name="T57" fmla="*/ 22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7"/>
                <a:gd name="T89" fmla="*/ 57 w 57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7">
                  <a:moveTo>
                    <a:pt x="57" y="22"/>
                  </a:moveTo>
                  <a:lnTo>
                    <a:pt x="57" y="17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4"/>
                  </a:lnTo>
                  <a:lnTo>
                    <a:pt x="1" y="23"/>
                  </a:lnTo>
                  <a:lnTo>
                    <a:pt x="0" y="32"/>
                  </a:lnTo>
                  <a:lnTo>
                    <a:pt x="1" y="41"/>
                  </a:lnTo>
                  <a:lnTo>
                    <a:pt x="6" y="49"/>
                  </a:lnTo>
                  <a:lnTo>
                    <a:pt x="13" y="54"/>
                  </a:lnTo>
                  <a:lnTo>
                    <a:pt x="25" y="57"/>
                  </a:lnTo>
                  <a:lnTo>
                    <a:pt x="41" y="54"/>
                  </a:lnTo>
                  <a:lnTo>
                    <a:pt x="41" y="48"/>
                  </a:lnTo>
                  <a:lnTo>
                    <a:pt x="34" y="40"/>
                  </a:lnTo>
                  <a:lnTo>
                    <a:pt x="30" y="36"/>
                  </a:lnTo>
                  <a:lnTo>
                    <a:pt x="29" y="32"/>
                  </a:lnTo>
                  <a:lnTo>
                    <a:pt x="28" y="25"/>
                  </a:lnTo>
                  <a:lnTo>
                    <a:pt x="30" y="18"/>
                  </a:lnTo>
                  <a:lnTo>
                    <a:pt x="40" y="21"/>
                  </a:lnTo>
                  <a:lnTo>
                    <a:pt x="51" y="25"/>
                  </a:lnTo>
                  <a:lnTo>
                    <a:pt x="56" y="25"/>
                  </a:lnTo>
                  <a:lnTo>
                    <a:pt x="57" y="23"/>
                  </a:lnTo>
                  <a:lnTo>
                    <a:pt x="57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1" name="Freeform 49"/>
            <p:cNvSpPr>
              <a:spLocks/>
            </p:cNvSpPr>
            <p:nvPr/>
          </p:nvSpPr>
          <p:spPr bwMode="auto">
            <a:xfrm>
              <a:off x="4549" y="3404"/>
              <a:ext cx="113" cy="305"/>
            </a:xfrm>
            <a:custGeom>
              <a:avLst/>
              <a:gdLst>
                <a:gd name="T0" fmla="*/ 0 w 113"/>
                <a:gd name="T1" fmla="*/ 305 h 305"/>
                <a:gd name="T2" fmla="*/ 5 w 113"/>
                <a:gd name="T3" fmla="*/ 300 h 305"/>
                <a:gd name="T4" fmla="*/ 11 w 113"/>
                <a:gd name="T5" fmla="*/ 296 h 305"/>
                <a:gd name="T6" fmla="*/ 17 w 113"/>
                <a:gd name="T7" fmla="*/ 293 h 305"/>
                <a:gd name="T8" fmla="*/ 23 w 113"/>
                <a:gd name="T9" fmla="*/ 291 h 305"/>
                <a:gd name="T10" fmla="*/ 29 w 113"/>
                <a:gd name="T11" fmla="*/ 288 h 305"/>
                <a:gd name="T12" fmla="*/ 38 w 113"/>
                <a:gd name="T13" fmla="*/ 287 h 305"/>
                <a:gd name="T14" fmla="*/ 45 w 113"/>
                <a:gd name="T15" fmla="*/ 284 h 305"/>
                <a:gd name="T16" fmla="*/ 55 w 113"/>
                <a:gd name="T17" fmla="*/ 283 h 305"/>
                <a:gd name="T18" fmla="*/ 64 w 113"/>
                <a:gd name="T19" fmla="*/ 282 h 305"/>
                <a:gd name="T20" fmla="*/ 74 w 113"/>
                <a:gd name="T21" fmla="*/ 279 h 305"/>
                <a:gd name="T22" fmla="*/ 84 w 113"/>
                <a:gd name="T23" fmla="*/ 278 h 305"/>
                <a:gd name="T24" fmla="*/ 93 w 113"/>
                <a:gd name="T25" fmla="*/ 275 h 305"/>
                <a:gd name="T26" fmla="*/ 101 w 113"/>
                <a:gd name="T27" fmla="*/ 273 h 305"/>
                <a:gd name="T28" fmla="*/ 107 w 113"/>
                <a:gd name="T29" fmla="*/ 268 h 305"/>
                <a:gd name="T30" fmla="*/ 112 w 113"/>
                <a:gd name="T31" fmla="*/ 262 h 305"/>
                <a:gd name="T32" fmla="*/ 113 w 113"/>
                <a:gd name="T33" fmla="*/ 255 h 305"/>
                <a:gd name="T34" fmla="*/ 113 w 113"/>
                <a:gd name="T35" fmla="*/ 49 h 305"/>
                <a:gd name="T36" fmla="*/ 112 w 113"/>
                <a:gd name="T37" fmla="*/ 41 h 305"/>
                <a:gd name="T38" fmla="*/ 107 w 113"/>
                <a:gd name="T39" fmla="*/ 36 h 305"/>
                <a:gd name="T40" fmla="*/ 101 w 113"/>
                <a:gd name="T41" fmla="*/ 31 h 305"/>
                <a:gd name="T42" fmla="*/ 93 w 113"/>
                <a:gd name="T43" fmla="*/ 28 h 305"/>
                <a:gd name="T44" fmla="*/ 84 w 113"/>
                <a:gd name="T45" fmla="*/ 26 h 305"/>
                <a:gd name="T46" fmla="*/ 74 w 113"/>
                <a:gd name="T47" fmla="*/ 24 h 305"/>
                <a:gd name="T48" fmla="*/ 64 w 113"/>
                <a:gd name="T49" fmla="*/ 22 h 305"/>
                <a:gd name="T50" fmla="*/ 55 w 113"/>
                <a:gd name="T51" fmla="*/ 20 h 305"/>
                <a:gd name="T52" fmla="*/ 45 w 113"/>
                <a:gd name="T53" fmla="*/ 19 h 305"/>
                <a:gd name="T54" fmla="*/ 38 w 113"/>
                <a:gd name="T55" fmla="*/ 17 h 305"/>
                <a:gd name="T56" fmla="*/ 29 w 113"/>
                <a:gd name="T57" fmla="*/ 15 h 305"/>
                <a:gd name="T58" fmla="*/ 23 w 113"/>
                <a:gd name="T59" fmla="*/ 14 h 305"/>
                <a:gd name="T60" fmla="*/ 17 w 113"/>
                <a:gd name="T61" fmla="*/ 11 h 305"/>
                <a:gd name="T62" fmla="*/ 11 w 113"/>
                <a:gd name="T63" fmla="*/ 9 h 305"/>
                <a:gd name="T64" fmla="*/ 5 w 113"/>
                <a:gd name="T65" fmla="*/ 5 h 305"/>
                <a:gd name="T66" fmla="*/ 0 w 113"/>
                <a:gd name="T67" fmla="*/ 0 h 305"/>
                <a:gd name="T68" fmla="*/ 0 w 113"/>
                <a:gd name="T69" fmla="*/ 305 h 30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5"/>
                <a:gd name="T107" fmla="*/ 113 w 113"/>
                <a:gd name="T108" fmla="*/ 305 h 30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5">
                  <a:moveTo>
                    <a:pt x="0" y="305"/>
                  </a:moveTo>
                  <a:lnTo>
                    <a:pt x="5" y="300"/>
                  </a:lnTo>
                  <a:lnTo>
                    <a:pt x="11" y="296"/>
                  </a:lnTo>
                  <a:lnTo>
                    <a:pt x="17" y="293"/>
                  </a:lnTo>
                  <a:lnTo>
                    <a:pt x="23" y="291"/>
                  </a:lnTo>
                  <a:lnTo>
                    <a:pt x="29" y="288"/>
                  </a:lnTo>
                  <a:lnTo>
                    <a:pt x="38" y="287"/>
                  </a:lnTo>
                  <a:lnTo>
                    <a:pt x="45" y="284"/>
                  </a:lnTo>
                  <a:lnTo>
                    <a:pt x="55" y="283"/>
                  </a:lnTo>
                  <a:lnTo>
                    <a:pt x="64" y="282"/>
                  </a:lnTo>
                  <a:lnTo>
                    <a:pt x="74" y="279"/>
                  </a:lnTo>
                  <a:lnTo>
                    <a:pt x="84" y="278"/>
                  </a:lnTo>
                  <a:lnTo>
                    <a:pt x="93" y="275"/>
                  </a:lnTo>
                  <a:lnTo>
                    <a:pt x="101" y="273"/>
                  </a:lnTo>
                  <a:lnTo>
                    <a:pt x="107" y="268"/>
                  </a:lnTo>
                  <a:lnTo>
                    <a:pt x="112" y="262"/>
                  </a:lnTo>
                  <a:lnTo>
                    <a:pt x="113" y="255"/>
                  </a:lnTo>
                  <a:lnTo>
                    <a:pt x="113" y="49"/>
                  </a:lnTo>
                  <a:lnTo>
                    <a:pt x="112" y="41"/>
                  </a:lnTo>
                  <a:lnTo>
                    <a:pt x="107" y="36"/>
                  </a:lnTo>
                  <a:lnTo>
                    <a:pt x="101" y="31"/>
                  </a:lnTo>
                  <a:lnTo>
                    <a:pt x="93" y="28"/>
                  </a:lnTo>
                  <a:lnTo>
                    <a:pt x="84" y="26"/>
                  </a:lnTo>
                  <a:lnTo>
                    <a:pt x="74" y="24"/>
                  </a:lnTo>
                  <a:lnTo>
                    <a:pt x="64" y="22"/>
                  </a:lnTo>
                  <a:lnTo>
                    <a:pt x="55" y="20"/>
                  </a:lnTo>
                  <a:lnTo>
                    <a:pt x="45" y="19"/>
                  </a:lnTo>
                  <a:lnTo>
                    <a:pt x="38" y="17"/>
                  </a:lnTo>
                  <a:lnTo>
                    <a:pt x="29" y="15"/>
                  </a:lnTo>
                  <a:lnTo>
                    <a:pt x="23" y="14"/>
                  </a:lnTo>
                  <a:lnTo>
                    <a:pt x="17" y="11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66001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4547" y="3683"/>
              <a:ext cx="57" cy="29"/>
            </a:xfrm>
            <a:custGeom>
              <a:avLst/>
              <a:gdLst>
                <a:gd name="T0" fmla="*/ 57 w 57"/>
                <a:gd name="T1" fmla="*/ 0 h 29"/>
                <a:gd name="T2" fmla="*/ 57 w 57"/>
                <a:gd name="T3" fmla="*/ 0 h 29"/>
                <a:gd name="T4" fmla="*/ 47 w 57"/>
                <a:gd name="T5" fmla="*/ 2 h 29"/>
                <a:gd name="T6" fmla="*/ 40 w 57"/>
                <a:gd name="T7" fmla="*/ 4 h 29"/>
                <a:gd name="T8" fmla="*/ 31 w 57"/>
                <a:gd name="T9" fmla="*/ 5 h 29"/>
                <a:gd name="T10" fmla="*/ 24 w 57"/>
                <a:gd name="T11" fmla="*/ 8 h 29"/>
                <a:gd name="T12" fmla="*/ 18 w 57"/>
                <a:gd name="T13" fmla="*/ 11 h 29"/>
                <a:gd name="T14" fmla="*/ 12 w 57"/>
                <a:gd name="T15" fmla="*/ 13 h 29"/>
                <a:gd name="T16" fmla="*/ 5 w 57"/>
                <a:gd name="T17" fmla="*/ 17 h 29"/>
                <a:gd name="T18" fmla="*/ 0 w 57"/>
                <a:gd name="T19" fmla="*/ 24 h 29"/>
                <a:gd name="T20" fmla="*/ 5 w 57"/>
                <a:gd name="T21" fmla="*/ 29 h 29"/>
                <a:gd name="T22" fmla="*/ 9 w 57"/>
                <a:gd name="T23" fmla="*/ 25 h 29"/>
                <a:gd name="T24" fmla="*/ 14 w 57"/>
                <a:gd name="T25" fmla="*/ 21 h 29"/>
                <a:gd name="T26" fmla="*/ 20 w 57"/>
                <a:gd name="T27" fmla="*/ 18 h 29"/>
                <a:gd name="T28" fmla="*/ 26 w 57"/>
                <a:gd name="T29" fmla="*/ 16 h 29"/>
                <a:gd name="T30" fmla="*/ 31 w 57"/>
                <a:gd name="T31" fmla="*/ 13 h 29"/>
                <a:gd name="T32" fmla="*/ 40 w 57"/>
                <a:gd name="T33" fmla="*/ 12 h 29"/>
                <a:gd name="T34" fmla="*/ 47 w 57"/>
                <a:gd name="T35" fmla="*/ 9 h 29"/>
                <a:gd name="T36" fmla="*/ 57 w 57"/>
                <a:gd name="T37" fmla="*/ 8 h 29"/>
                <a:gd name="T38" fmla="*/ 57 w 57"/>
                <a:gd name="T39" fmla="*/ 8 h 29"/>
                <a:gd name="T40" fmla="*/ 57 w 57"/>
                <a:gd name="T41" fmla="*/ 0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57" y="0"/>
                  </a:moveTo>
                  <a:lnTo>
                    <a:pt x="57" y="0"/>
                  </a:lnTo>
                  <a:lnTo>
                    <a:pt x="47" y="2"/>
                  </a:lnTo>
                  <a:lnTo>
                    <a:pt x="40" y="4"/>
                  </a:lnTo>
                  <a:lnTo>
                    <a:pt x="31" y="5"/>
                  </a:lnTo>
                  <a:lnTo>
                    <a:pt x="24" y="8"/>
                  </a:lnTo>
                  <a:lnTo>
                    <a:pt x="18" y="11"/>
                  </a:lnTo>
                  <a:lnTo>
                    <a:pt x="12" y="13"/>
                  </a:lnTo>
                  <a:lnTo>
                    <a:pt x="5" y="17"/>
                  </a:lnTo>
                  <a:lnTo>
                    <a:pt x="0" y="24"/>
                  </a:lnTo>
                  <a:lnTo>
                    <a:pt x="5" y="29"/>
                  </a:lnTo>
                  <a:lnTo>
                    <a:pt x="9" y="25"/>
                  </a:lnTo>
                  <a:lnTo>
                    <a:pt x="14" y="21"/>
                  </a:lnTo>
                  <a:lnTo>
                    <a:pt x="20" y="18"/>
                  </a:lnTo>
                  <a:lnTo>
                    <a:pt x="26" y="16"/>
                  </a:lnTo>
                  <a:lnTo>
                    <a:pt x="31" y="13"/>
                  </a:lnTo>
                  <a:lnTo>
                    <a:pt x="40" y="12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3" name="Freeform 51"/>
            <p:cNvSpPr>
              <a:spLocks/>
            </p:cNvSpPr>
            <p:nvPr/>
          </p:nvSpPr>
          <p:spPr bwMode="auto">
            <a:xfrm>
              <a:off x="4604" y="3659"/>
              <a:ext cx="63" cy="32"/>
            </a:xfrm>
            <a:custGeom>
              <a:avLst/>
              <a:gdLst>
                <a:gd name="T0" fmla="*/ 53 w 63"/>
                <a:gd name="T1" fmla="*/ 0 h 32"/>
                <a:gd name="T2" fmla="*/ 53 w 63"/>
                <a:gd name="T3" fmla="*/ 0 h 32"/>
                <a:gd name="T4" fmla="*/ 53 w 63"/>
                <a:gd name="T5" fmla="*/ 6 h 32"/>
                <a:gd name="T6" fmla="*/ 49 w 63"/>
                <a:gd name="T7" fmla="*/ 10 h 32"/>
                <a:gd name="T8" fmla="*/ 44 w 63"/>
                <a:gd name="T9" fmla="*/ 14 h 32"/>
                <a:gd name="T10" fmla="*/ 37 w 63"/>
                <a:gd name="T11" fmla="*/ 16 h 32"/>
                <a:gd name="T12" fmla="*/ 29 w 63"/>
                <a:gd name="T13" fmla="*/ 19 h 32"/>
                <a:gd name="T14" fmla="*/ 19 w 63"/>
                <a:gd name="T15" fmla="*/ 20 h 32"/>
                <a:gd name="T16" fmla="*/ 9 w 63"/>
                <a:gd name="T17" fmla="*/ 23 h 32"/>
                <a:gd name="T18" fmla="*/ 0 w 63"/>
                <a:gd name="T19" fmla="*/ 24 h 32"/>
                <a:gd name="T20" fmla="*/ 0 w 63"/>
                <a:gd name="T21" fmla="*/ 32 h 32"/>
                <a:gd name="T22" fmla="*/ 9 w 63"/>
                <a:gd name="T23" fmla="*/ 31 h 32"/>
                <a:gd name="T24" fmla="*/ 19 w 63"/>
                <a:gd name="T25" fmla="*/ 28 h 32"/>
                <a:gd name="T26" fmla="*/ 29 w 63"/>
                <a:gd name="T27" fmla="*/ 27 h 32"/>
                <a:gd name="T28" fmla="*/ 40 w 63"/>
                <a:gd name="T29" fmla="*/ 24 h 32"/>
                <a:gd name="T30" fmla="*/ 47 w 63"/>
                <a:gd name="T31" fmla="*/ 22 h 32"/>
                <a:gd name="T32" fmla="*/ 54 w 63"/>
                <a:gd name="T33" fmla="*/ 15 h 32"/>
                <a:gd name="T34" fmla="*/ 60 w 63"/>
                <a:gd name="T35" fmla="*/ 9 h 32"/>
                <a:gd name="T36" fmla="*/ 63 w 63"/>
                <a:gd name="T37" fmla="*/ 0 h 32"/>
                <a:gd name="T38" fmla="*/ 63 w 63"/>
                <a:gd name="T39" fmla="*/ 0 h 32"/>
                <a:gd name="T40" fmla="*/ 5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53" y="0"/>
                  </a:moveTo>
                  <a:lnTo>
                    <a:pt x="53" y="0"/>
                  </a:lnTo>
                  <a:lnTo>
                    <a:pt x="53" y="6"/>
                  </a:lnTo>
                  <a:lnTo>
                    <a:pt x="49" y="10"/>
                  </a:lnTo>
                  <a:lnTo>
                    <a:pt x="44" y="14"/>
                  </a:lnTo>
                  <a:lnTo>
                    <a:pt x="37" y="16"/>
                  </a:lnTo>
                  <a:lnTo>
                    <a:pt x="29" y="19"/>
                  </a:lnTo>
                  <a:lnTo>
                    <a:pt x="19" y="20"/>
                  </a:lnTo>
                  <a:lnTo>
                    <a:pt x="9" y="23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9" y="31"/>
                  </a:lnTo>
                  <a:lnTo>
                    <a:pt x="19" y="28"/>
                  </a:lnTo>
                  <a:lnTo>
                    <a:pt x="29" y="27"/>
                  </a:lnTo>
                  <a:lnTo>
                    <a:pt x="40" y="24"/>
                  </a:lnTo>
                  <a:lnTo>
                    <a:pt x="47" y="22"/>
                  </a:lnTo>
                  <a:lnTo>
                    <a:pt x="54" y="15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4657" y="3453"/>
              <a:ext cx="10" cy="206"/>
            </a:xfrm>
            <a:custGeom>
              <a:avLst/>
              <a:gdLst>
                <a:gd name="T0" fmla="*/ 0 w 10"/>
                <a:gd name="T1" fmla="*/ 0 h 206"/>
                <a:gd name="T2" fmla="*/ 0 w 10"/>
                <a:gd name="T3" fmla="*/ 0 h 206"/>
                <a:gd name="T4" fmla="*/ 0 w 10"/>
                <a:gd name="T5" fmla="*/ 206 h 206"/>
                <a:gd name="T6" fmla="*/ 10 w 10"/>
                <a:gd name="T7" fmla="*/ 206 h 206"/>
                <a:gd name="T8" fmla="*/ 10 w 10"/>
                <a:gd name="T9" fmla="*/ 0 h 206"/>
                <a:gd name="T10" fmla="*/ 10 w 10"/>
                <a:gd name="T11" fmla="*/ 0 h 206"/>
                <a:gd name="T12" fmla="*/ 0 w 10"/>
                <a:gd name="T13" fmla="*/ 0 h 2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6"/>
                <a:gd name="T23" fmla="*/ 10 w 10"/>
                <a:gd name="T24" fmla="*/ 206 h 20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6">
                  <a:moveTo>
                    <a:pt x="0" y="0"/>
                  </a:moveTo>
                  <a:lnTo>
                    <a:pt x="0" y="0"/>
                  </a:lnTo>
                  <a:lnTo>
                    <a:pt x="0" y="206"/>
                  </a:lnTo>
                  <a:lnTo>
                    <a:pt x="10" y="20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4604" y="3421"/>
              <a:ext cx="63" cy="32"/>
            </a:xfrm>
            <a:custGeom>
              <a:avLst/>
              <a:gdLst>
                <a:gd name="T0" fmla="*/ 0 w 63"/>
                <a:gd name="T1" fmla="*/ 7 h 32"/>
                <a:gd name="T2" fmla="*/ 0 w 63"/>
                <a:gd name="T3" fmla="*/ 7 h 32"/>
                <a:gd name="T4" fmla="*/ 9 w 63"/>
                <a:gd name="T5" fmla="*/ 9 h 32"/>
                <a:gd name="T6" fmla="*/ 19 w 63"/>
                <a:gd name="T7" fmla="*/ 11 h 32"/>
                <a:gd name="T8" fmla="*/ 29 w 63"/>
                <a:gd name="T9" fmla="*/ 12 h 32"/>
                <a:gd name="T10" fmla="*/ 37 w 63"/>
                <a:gd name="T11" fmla="*/ 15 h 32"/>
                <a:gd name="T12" fmla="*/ 44 w 63"/>
                <a:gd name="T13" fmla="*/ 18 h 32"/>
                <a:gd name="T14" fmla="*/ 49 w 63"/>
                <a:gd name="T15" fmla="*/ 22 h 32"/>
                <a:gd name="T16" fmla="*/ 53 w 63"/>
                <a:gd name="T17" fmla="*/ 25 h 32"/>
                <a:gd name="T18" fmla="*/ 53 w 63"/>
                <a:gd name="T19" fmla="*/ 32 h 32"/>
                <a:gd name="T20" fmla="*/ 63 w 63"/>
                <a:gd name="T21" fmla="*/ 32 h 32"/>
                <a:gd name="T22" fmla="*/ 60 w 63"/>
                <a:gd name="T23" fmla="*/ 23 h 32"/>
                <a:gd name="T24" fmla="*/ 54 w 63"/>
                <a:gd name="T25" fmla="*/ 16 h 32"/>
                <a:gd name="T26" fmla="*/ 47 w 63"/>
                <a:gd name="T27" fmla="*/ 10 h 32"/>
                <a:gd name="T28" fmla="*/ 40 w 63"/>
                <a:gd name="T29" fmla="*/ 7 h 32"/>
                <a:gd name="T30" fmla="*/ 29 w 63"/>
                <a:gd name="T31" fmla="*/ 5 h 32"/>
                <a:gd name="T32" fmla="*/ 19 w 63"/>
                <a:gd name="T33" fmla="*/ 3 h 32"/>
                <a:gd name="T34" fmla="*/ 9 w 63"/>
                <a:gd name="T35" fmla="*/ 1 h 32"/>
                <a:gd name="T36" fmla="*/ 0 w 63"/>
                <a:gd name="T37" fmla="*/ 0 h 32"/>
                <a:gd name="T38" fmla="*/ 0 w 63"/>
                <a:gd name="T39" fmla="*/ 0 h 32"/>
                <a:gd name="T40" fmla="*/ 0 w 63"/>
                <a:gd name="T41" fmla="*/ 7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7"/>
                  </a:moveTo>
                  <a:lnTo>
                    <a:pt x="0" y="7"/>
                  </a:lnTo>
                  <a:lnTo>
                    <a:pt x="9" y="9"/>
                  </a:lnTo>
                  <a:lnTo>
                    <a:pt x="19" y="11"/>
                  </a:lnTo>
                  <a:lnTo>
                    <a:pt x="29" y="12"/>
                  </a:lnTo>
                  <a:lnTo>
                    <a:pt x="37" y="15"/>
                  </a:lnTo>
                  <a:lnTo>
                    <a:pt x="44" y="18"/>
                  </a:lnTo>
                  <a:lnTo>
                    <a:pt x="49" y="22"/>
                  </a:lnTo>
                  <a:lnTo>
                    <a:pt x="53" y="25"/>
                  </a:lnTo>
                  <a:lnTo>
                    <a:pt x="53" y="32"/>
                  </a:lnTo>
                  <a:lnTo>
                    <a:pt x="63" y="32"/>
                  </a:lnTo>
                  <a:lnTo>
                    <a:pt x="60" y="23"/>
                  </a:lnTo>
                  <a:lnTo>
                    <a:pt x="54" y="16"/>
                  </a:lnTo>
                  <a:lnTo>
                    <a:pt x="47" y="10"/>
                  </a:lnTo>
                  <a:lnTo>
                    <a:pt x="40" y="7"/>
                  </a:lnTo>
                  <a:lnTo>
                    <a:pt x="29" y="5"/>
                  </a:lnTo>
                  <a:lnTo>
                    <a:pt x="19" y="3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4544" y="3392"/>
              <a:ext cx="60" cy="36"/>
            </a:xfrm>
            <a:custGeom>
              <a:avLst/>
              <a:gdLst>
                <a:gd name="T0" fmla="*/ 10 w 60"/>
                <a:gd name="T1" fmla="*/ 12 h 36"/>
                <a:gd name="T2" fmla="*/ 3 w 60"/>
                <a:gd name="T3" fmla="*/ 14 h 36"/>
                <a:gd name="T4" fmla="*/ 8 w 60"/>
                <a:gd name="T5" fmla="*/ 21 h 36"/>
                <a:gd name="T6" fmla="*/ 15 w 60"/>
                <a:gd name="T7" fmla="*/ 25 h 36"/>
                <a:gd name="T8" fmla="*/ 21 w 60"/>
                <a:gd name="T9" fmla="*/ 27 h 36"/>
                <a:gd name="T10" fmla="*/ 27 w 60"/>
                <a:gd name="T11" fmla="*/ 30 h 36"/>
                <a:gd name="T12" fmla="*/ 34 w 60"/>
                <a:gd name="T13" fmla="*/ 31 h 36"/>
                <a:gd name="T14" fmla="*/ 43 w 60"/>
                <a:gd name="T15" fmla="*/ 32 h 36"/>
                <a:gd name="T16" fmla="*/ 50 w 60"/>
                <a:gd name="T17" fmla="*/ 35 h 36"/>
                <a:gd name="T18" fmla="*/ 60 w 60"/>
                <a:gd name="T19" fmla="*/ 36 h 36"/>
                <a:gd name="T20" fmla="*/ 60 w 60"/>
                <a:gd name="T21" fmla="*/ 29 h 36"/>
                <a:gd name="T22" fmla="*/ 50 w 60"/>
                <a:gd name="T23" fmla="*/ 27 h 36"/>
                <a:gd name="T24" fmla="*/ 43 w 60"/>
                <a:gd name="T25" fmla="*/ 25 h 36"/>
                <a:gd name="T26" fmla="*/ 34 w 60"/>
                <a:gd name="T27" fmla="*/ 23 h 36"/>
                <a:gd name="T28" fmla="*/ 29 w 60"/>
                <a:gd name="T29" fmla="*/ 22 h 36"/>
                <a:gd name="T30" fmla="*/ 23 w 60"/>
                <a:gd name="T31" fmla="*/ 20 h 36"/>
                <a:gd name="T32" fmla="*/ 17 w 60"/>
                <a:gd name="T33" fmla="*/ 17 h 36"/>
                <a:gd name="T34" fmla="*/ 12 w 60"/>
                <a:gd name="T35" fmla="*/ 13 h 36"/>
                <a:gd name="T36" fmla="*/ 8 w 60"/>
                <a:gd name="T37" fmla="*/ 9 h 36"/>
                <a:gd name="T38" fmla="*/ 0 w 60"/>
                <a:gd name="T39" fmla="*/ 12 h 36"/>
                <a:gd name="T40" fmla="*/ 8 w 60"/>
                <a:gd name="T41" fmla="*/ 9 h 36"/>
                <a:gd name="T42" fmla="*/ 0 w 60"/>
                <a:gd name="T43" fmla="*/ 0 h 36"/>
                <a:gd name="T44" fmla="*/ 0 w 60"/>
                <a:gd name="T45" fmla="*/ 12 h 36"/>
                <a:gd name="T46" fmla="*/ 10 w 60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6"/>
                <a:gd name="T74" fmla="*/ 60 w 60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6">
                  <a:moveTo>
                    <a:pt x="10" y="12"/>
                  </a:moveTo>
                  <a:lnTo>
                    <a:pt x="3" y="14"/>
                  </a:lnTo>
                  <a:lnTo>
                    <a:pt x="8" y="21"/>
                  </a:lnTo>
                  <a:lnTo>
                    <a:pt x="15" y="25"/>
                  </a:lnTo>
                  <a:lnTo>
                    <a:pt x="21" y="27"/>
                  </a:lnTo>
                  <a:lnTo>
                    <a:pt x="27" y="30"/>
                  </a:lnTo>
                  <a:lnTo>
                    <a:pt x="34" y="31"/>
                  </a:lnTo>
                  <a:lnTo>
                    <a:pt x="43" y="32"/>
                  </a:lnTo>
                  <a:lnTo>
                    <a:pt x="50" y="35"/>
                  </a:lnTo>
                  <a:lnTo>
                    <a:pt x="60" y="36"/>
                  </a:lnTo>
                  <a:lnTo>
                    <a:pt x="60" y="29"/>
                  </a:lnTo>
                  <a:lnTo>
                    <a:pt x="50" y="27"/>
                  </a:lnTo>
                  <a:lnTo>
                    <a:pt x="43" y="25"/>
                  </a:lnTo>
                  <a:lnTo>
                    <a:pt x="34" y="23"/>
                  </a:lnTo>
                  <a:lnTo>
                    <a:pt x="29" y="22"/>
                  </a:lnTo>
                  <a:lnTo>
                    <a:pt x="23" y="20"/>
                  </a:lnTo>
                  <a:lnTo>
                    <a:pt x="17" y="17"/>
                  </a:lnTo>
                  <a:lnTo>
                    <a:pt x="12" y="13"/>
                  </a:lnTo>
                  <a:lnTo>
                    <a:pt x="8" y="9"/>
                  </a:lnTo>
                  <a:lnTo>
                    <a:pt x="0" y="12"/>
                  </a:lnTo>
                  <a:lnTo>
                    <a:pt x="8" y="9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4544" y="3404"/>
              <a:ext cx="10" cy="317"/>
            </a:xfrm>
            <a:custGeom>
              <a:avLst/>
              <a:gdLst>
                <a:gd name="T0" fmla="*/ 3 w 10"/>
                <a:gd name="T1" fmla="*/ 303 h 317"/>
                <a:gd name="T2" fmla="*/ 10 w 10"/>
                <a:gd name="T3" fmla="*/ 305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5 h 317"/>
                <a:gd name="T10" fmla="*/ 8 w 10"/>
                <a:gd name="T11" fmla="*/ 308 h 317"/>
                <a:gd name="T12" fmla="*/ 0 w 10"/>
                <a:gd name="T13" fmla="*/ 305 h 317"/>
                <a:gd name="T14" fmla="*/ 0 w 10"/>
                <a:gd name="T15" fmla="*/ 317 h 317"/>
                <a:gd name="T16" fmla="*/ 8 w 10"/>
                <a:gd name="T17" fmla="*/ 308 h 317"/>
                <a:gd name="T18" fmla="*/ 3 w 10"/>
                <a:gd name="T19" fmla="*/ 303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3" y="303"/>
                  </a:moveTo>
                  <a:lnTo>
                    <a:pt x="10" y="30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5"/>
                  </a:lnTo>
                  <a:lnTo>
                    <a:pt x="8" y="308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8" y="308"/>
                  </a:lnTo>
                  <a:lnTo>
                    <a:pt x="3" y="3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4549" y="3122"/>
              <a:ext cx="113" cy="305"/>
            </a:xfrm>
            <a:custGeom>
              <a:avLst/>
              <a:gdLst>
                <a:gd name="T0" fmla="*/ 0 w 113"/>
                <a:gd name="T1" fmla="*/ 305 h 305"/>
                <a:gd name="T2" fmla="*/ 5 w 113"/>
                <a:gd name="T3" fmla="*/ 300 h 305"/>
                <a:gd name="T4" fmla="*/ 11 w 113"/>
                <a:gd name="T5" fmla="*/ 296 h 305"/>
                <a:gd name="T6" fmla="*/ 17 w 113"/>
                <a:gd name="T7" fmla="*/ 293 h 305"/>
                <a:gd name="T8" fmla="*/ 23 w 113"/>
                <a:gd name="T9" fmla="*/ 291 h 305"/>
                <a:gd name="T10" fmla="*/ 29 w 113"/>
                <a:gd name="T11" fmla="*/ 288 h 305"/>
                <a:gd name="T12" fmla="*/ 38 w 113"/>
                <a:gd name="T13" fmla="*/ 287 h 305"/>
                <a:gd name="T14" fmla="*/ 45 w 113"/>
                <a:gd name="T15" fmla="*/ 284 h 305"/>
                <a:gd name="T16" fmla="*/ 55 w 113"/>
                <a:gd name="T17" fmla="*/ 283 h 305"/>
                <a:gd name="T18" fmla="*/ 64 w 113"/>
                <a:gd name="T19" fmla="*/ 282 h 305"/>
                <a:gd name="T20" fmla="*/ 74 w 113"/>
                <a:gd name="T21" fmla="*/ 280 h 305"/>
                <a:gd name="T22" fmla="*/ 84 w 113"/>
                <a:gd name="T23" fmla="*/ 279 h 305"/>
                <a:gd name="T24" fmla="*/ 93 w 113"/>
                <a:gd name="T25" fmla="*/ 277 h 305"/>
                <a:gd name="T26" fmla="*/ 101 w 113"/>
                <a:gd name="T27" fmla="*/ 274 h 305"/>
                <a:gd name="T28" fmla="*/ 107 w 113"/>
                <a:gd name="T29" fmla="*/ 269 h 305"/>
                <a:gd name="T30" fmla="*/ 112 w 113"/>
                <a:gd name="T31" fmla="*/ 262 h 305"/>
                <a:gd name="T32" fmla="*/ 113 w 113"/>
                <a:gd name="T33" fmla="*/ 255 h 305"/>
                <a:gd name="T34" fmla="*/ 113 w 113"/>
                <a:gd name="T35" fmla="*/ 50 h 305"/>
                <a:gd name="T36" fmla="*/ 112 w 113"/>
                <a:gd name="T37" fmla="*/ 42 h 305"/>
                <a:gd name="T38" fmla="*/ 107 w 113"/>
                <a:gd name="T39" fmla="*/ 36 h 305"/>
                <a:gd name="T40" fmla="*/ 101 w 113"/>
                <a:gd name="T41" fmla="*/ 31 h 305"/>
                <a:gd name="T42" fmla="*/ 93 w 113"/>
                <a:gd name="T43" fmla="*/ 28 h 305"/>
                <a:gd name="T44" fmla="*/ 84 w 113"/>
                <a:gd name="T45" fmla="*/ 26 h 305"/>
                <a:gd name="T46" fmla="*/ 74 w 113"/>
                <a:gd name="T47" fmla="*/ 24 h 305"/>
                <a:gd name="T48" fmla="*/ 64 w 113"/>
                <a:gd name="T49" fmla="*/ 23 h 305"/>
                <a:gd name="T50" fmla="*/ 55 w 113"/>
                <a:gd name="T51" fmla="*/ 22 h 305"/>
                <a:gd name="T52" fmla="*/ 45 w 113"/>
                <a:gd name="T53" fmla="*/ 20 h 305"/>
                <a:gd name="T54" fmla="*/ 38 w 113"/>
                <a:gd name="T55" fmla="*/ 18 h 305"/>
                <a:gd name="T56" fmla="*/ 29 w 113"/>
                <a:gd name="T57" fmla="*/ 16 h 305"/>
                <a:gd name="T58" fmla="*/ 23 w 113"/>
                <a:gd name="T59" fmla="*/ 14 h 305"/>
                <a:gd name="T60" fmla="*/ 17 w 113"/>
                <a:gd name="T61" fmla="*/ 11 h 305"/>
                <a:gd name="T62" fmla="*/ 11 w 113"/>
                <a:gd name="T63" fmla="*/ 9 h 305"/>
                <a:gd name="T64" fmla="*/ 5 w 113"/>
                <a:gd name="T65" fmla="*/ 5 h 305"/>
                <a:gd name="T66" fmla="*/ 0 w 113"/>
                <a:gd name="T67" fmla="*/ 0 h 305"/>
                <a:gd name="T68" fmla="*/ 0 w 113"/>
                <a:gd name="T69" fmla="*/ 305 h 30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5"/>
                <a:gd name="T107" fmla="*/ 113 w 113"/>
                <a:gd name="T108" fmla="*/ 305 h 30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5">
                  <a:moveTo>
                    <a:pt x="0" y="305"/>
                  </a:moveTo>
                  <a:lnTo>
                    <a:pt x="5" y="300"/>
                  </a:lnTo>
                  <a:lnTo>
                    <a:pt x="11" y="296"/>
                  </a:lnTo>
                  <a:lnTo>
                    <a:pt x="17" y="293"/>
                  </a:lnTo>
                  <a:lnTo>
                    <a:pt x="23" y="291"/>
                  </a:lnTo>
                  <a:lnTo>
                    <a:pt x="29" y="288"/>
                  </a:lnTo>
                  <a:lnTo>
                    <a:pt x="38" y="287"/>
                  </a:lnTo>
                  <a:lnTo>
                    <a:pt x="45" y="284"/>
                  </a:lnTo>
                  <a:lnTo>
                    <a:pt x="55" y="283"/>
                  </a:lnTo>
                  <a:lnTo>
                    <a:pt x="64" y="282"/>
                  </a:lnTo>
                  <a:lnTo>
                    <a:pt x="74" y="280"/>
                  </a:lnTo>
                  <a:lnTo>
                    <a:pt x="84" y="279"/>
                  </a:lnTo>
                  <a:lnTo>
                    <a:pt x="93" y="277"/>
                  </a:lnTo>
                  <a:lnTo>
                    <a:pt x="101" y="274"/>
                  </a:lnTo>
                  <a:lnTo>
                    <a:pt x="107" y="269"/>
                  </a:lnTo>
                  <a:lnTo>
                    <a:pt x="112" y="262"/>
                  </a:lnTo>
                  <a:lnTo>
                    <a:pt x="113" y="255"/>
                  </a:lnTo>
                  <a:lnTo>
                    <a:pt x="113" y="50"/>
                  </a:lnTo>
                  <a:lnTo>
                    <a:pt x="112" y="42"/>
                  </a:lnTo>
                  <a:lnTo>
                    <a:pt x="107" y="36"/>
                  </a:lnTo>
                  <a:lnTo>
                    <a:pt x="101" y="31"/>
                  </a:lnTo>
                  <a:lnTo>
                    <a:pt x="93" y="28"/>
                  </a:lnTo>
                  <a:lnTo>
                    <a:pt x="84" y="26"/>
                  </a:lnTo>
                  <a:lnTo>
                    <a:pt x="74" y="24"/>
                  </a:lnTo>
                  <a:lnTo>
                    <a:pt x="64" y="23"/>
                  </a:lnTo>
                  <a:lnTo>
                    <a:pt x="55" y="22"/>
                  </a:lnTo>
                  <a:lnTo>
                    <a:pt x="45" y="20"/>
                  </a:lnTo>
                  <a:lnTo>
                    <a:pt x="38" y="18"/>
                  </a:lnTo>
                  <a:lnTo>
                    <a:pt x="29" y="16"/>
                  </a:lnTo>
                  <a:lnTo>
                    <a:pt x="23" y="14"/>
                  </a:lnTo>
                  <a:lnTo>
                    <a:pt x="17" y="11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8E00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59" name="Freeform 57"/>
            <p:cNvSpPr>
              <a:spLocks/>
            </p:cNvSpPr>
            <p:nvPr/>
          </p:nvSpPr>
          <p:spPr bwMode="auto">
            <a:xfrm>
              <a:off x="4547" y="3401"/>
              <a:ext cx="57" cy="29"/>
            </a:xfrm>
            <a:custGeom>
              <a:avLst/>
              <a:gdLst>
                <a:gd name="T0" fmla="*/ 57 w 57"/>
                <a:gd name="T1" fmla="*/ 0 h 29"/>
                <a:gd name="T2" fmla="*/ 57 w 57"/>
                <a:gd name="T3" fmla="*/ 0 h 29"/>
                <a:gd name="T4" fmla="*/ 47 w 57"/>
                <a:gd name="T5" fmla="*/ 1 h 29"/>
                <a:gd name="T6" fmla="*/ 40 w 57"/>
                <a:gd name="T7" fmla="*/ 4 h 29"/>
                <a:gd name="T8" fmla="*/ 31 w 57"/>
                <a:gd name="T9" fmla="*/ 5 h 29"/>
                <a:gd name="T10" fmla="*/ 24 w 57"/>
                <a:gd name="T11" fmla="*/ 8 h 29"/>
                <a:gd name="T12" fmla="*/ 18 w 57"/>
                <a:gd name="T13" fmla="*/ 11 h 29"/>
                <a:gd name="T14" fmla="*/ 12 w 57"/>
                <a:gd name="T15" fmla="*/ 13 h 29"/>
                <a:gd name="T16" fmla="*/ 5 w 57"/>
                <a:gd name="T17" fmla="*/ 17 h 29"/>
                <a:gd name="T18" fmla="*/ 0 w 57"/>
                <a:gd name="T19" fmla="*/ 23 h 29"/>
                <a:gd name="T20" fmla="*/ 5 w 57"/>
                <a:gd name="T21" fmla="*/ 29 h 29"/>
                <a:gd name="T22" fmla="*/ 9 w 57"/>
                <a:gd name="T23" fmla="*/ 25 h 29"/>
                <a:gd name="T24" fmla="*/ 14 w 57"/>
                <a:gd name="T25" fmla="*/ 21 h 29"/>
                <a:gd name="T26" fmla="*/ 20 w 57"/>
                <a:gd name="T27" fmla="*/ 18 h 29"/>
                <a:gd name="T28" fmla="*/ 26 w 57"/>
                <a:gd name="T29" fmla="*/ 16 h 29"/>
                <a:gd name="T30" fmla="*/ 31 w 57"/>
                <a:gd name="T31" fmla="*/ 13 h 29"/>
                <a:gd name="T32" fmla="*/ 40 w 57"/>
                <a:gd name="T33" fmla="*/ 12 h 29"/>
                <a:gd name="T34" fmla="*/ 47 w 57"/>
                <a:gd name="T35" fmla="*/ 9 h 29"/>
                <a:gd name="T36" fmla="*/ 57 w 57"/>
                <a:gd name="T37" fmla="*/ 8 h 29"/>
                <a:gd name="T38" fmla="*/ 57 w 57"/>
                <a:gd name="T39" fmla="*/ 8 h 29"/>
                <a:gd name="T40" fmla="*/ 57 w 57"/>
                <a:gd name="T41" fmla="*/ 0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57" y="0"/>
                  </a:moveTo>
                  <a:lnTo>
                    <a:pt x="57" y="0"/>
                  </a:lnTo>
                  <a:lnTo>
                    <a:pt x="47" y="1"/>
                  </a:lnTo>
                  <a:lnTo>
                    <a:pt x="40" y="4"/>
                  </a:lnTo>
                  <a:lnTo>
                    <a:pt x="31" y="5"/>
                  </a:lnTo>
                  <a:lnTo>
                    <a:pt x="24" y="8"/>
                  </a:lnTo>
                  <a:lnTo>
                    <a:pt x="18" y="11"/>
                  </a:lnTo>
                  <a:lnTo>
                    <a:pt x="12" y="13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5" y="29"/>
                  </a:lnTo>
                  <a:lnTo>
                    <a:pt x="9" y="25"/>
                  </a:lnTo>
                  <a:lnTo>
                    <a:pt x="14" y="21"/>
                  </a:lnTo>
                  <a:lnTo>
                    <a:pt x="20" y="18"/>
                  </a:lnTo>
                  <a:lnTo>
                    <a:pt x="26" y="16"/>
                  </a:lnTo>
                  <a:lnTo>
                    <a:pt x="31" y="13"/>
                  </a:lnTo>
                  <a:lnTo>
                    <a:pt x="40" y="12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0" name="Freeform 58"/>
            <p:cNvSpPr>
              <a:spLocks/>
            </p:cNvSpPr>
            <p:nvPr/>
          </p:nvSpPr>
          <p:spPr bwMode="auto">
            <a:xfrm>
              <a:off x="4604" y="3377"/>
              <a:ext cx="63" cy="32"/>
            </a:xfrm>
            <a:custGeom>
              <a:avLst/>
              <a:gdLst>
                <a:gd name="T0" fmla="*/ 53 w 63"/>
                <a:gd name="T1" fmla="*/ 0 h 32"/>
                <a:gd name="T2" fmla="*/ 53 w 63"/>
                <a:gd name="T3" fmla="*/ 0 h 32"/>
                <a:gd name="T4" fmla="*/ 53 w 63"/>
                <a:gd name="T5" fmla="*/ 6 h 32"/>
                <a:gd name="T6" fmla="*/ 49 w 63"/>
                <a:gd name="T7" fmla="*/ 11 h 32"/>
                <a:gd name="T8" fmla="*/ 44 w 63"/>
                <a:gd name="T9" fmla="*/ 15 h 32"/>
                <a:gd name="T10" fmla="*/ 37 w 63"/>
                <a:gd name="T11" fmla="*/ 18 h 32"/>
                <a:gd name="T12" fmla="*/ 29 w 63"/>
                <a:gd name="T13" fmla="*/ 20 h 32"/>
                <a:gd name="T14" fmla="*/ 19 w 63"/>
                <a:gd name="T15" fmla="*/ 22 h 32"/>
                <a:gd name="T16" fmla="*/ 9 w 63"/>
                <a:gd name="T17" fmla="*/ 23 h 32"/>
                <a:gd name="T18" fmla="*/ 0 w 63"/>
                <a:gd name="T19" fmla="*/ 24 h 32"/>
                <a:gd name="T20" fmla="*/ 0 w 63"/>
                <a:gd name="T21" fmla="*/ 32 h 32"/>
                <a:gd name="T22" fmla="*/ 9 w 63"/>
                <a:gd name="T23" fmla="*/ 31 h 32"/>
                <a:gd name="T24" fmla="*/ 19 w 63"/>
                <a:gd name="T25" fmla="*/ 29 h 32"/>
                <a:gd name="T26" fmla="*/ 29 w 63"/>
                <a:gd name="T27" fmla="*/ 28 h 32"/>
                <a:gd name="T28" fmla="*/ 40 w 63"/>
                <a:gd name="T29" fmla="*/ 25 h 32"/>
                <a:gd name="T30" fmla="*/ 47 w 63"/>
                <a:gd name="T31" fmla="*/ 23 h 32"/>
                <a:gd name="T32" fmla="*/ 54 w 63"/>
                <a:gd name="T33" fmla="*/ 16 h 32"/>
                <a:gd name="T34" fmla="*/ 60 w 63"/>
                <a:gd name="T35" fmla="*/ 9 h 32"/>
                <a:gd name="T36" fmla="*/ 63 w 63"/>
                <a:gd name="T37" fmla="*/ 0 h 32"/>
                <a:gd name="T38" fmla="*/ 63 w 63"/>
                <a:gd name="T39" fmla="*/ 0 h 32"/>
                <a:gd name="T40" fmla="*/ 5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53" y="0"/>
                  </a:moveTo>
                  <a:lnTo>
                    <a:pt x="53" y="0"/>
                  </a:lnTo>
                  <a:lnTo>
                    <a:pt x="53" y="6"/>
                  </a:lnTo>
                  <a:lnTo>
                    <a:pt x="49" y="11"/>
                  </a:lnTo>
                  <a:lnTo>
                    <a:pt x="44" y="15"/>
                  </a:lnTo>
                  <a:lnTo>
                    <a:pt x="37" y="18"/>
                  </a:lnTo>
                  <a:lnTo>
                    <a:pt x="29" y="20"/>
                  </a:lnTo>
                  <a:lnTo>
                    <a:pt x="19" y="22"/>
                  </a:lnTo>
                  <a:lnTo>
                    <a:pt x="9" y="23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9" y="31"/>
                  </a:lnTo>
                  <a:lnTo>
                    <a:pt x="19" y="29"/>
                  </a:lnTo>
                  <a:lnTo>
                    <a:pt x="29" y="28"/>
                  </a:lnTo>
                  <a:lnTo>
                    <a:pt x="40" y="25"/>
                  </a:lnTo>
                  <a:lnTo>
                    <a:pt x="47" y="23"/>
                  </a:lnTo>
                  <a:lnTo>
                    <a:pt x="54" y="16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1" name="Freeform 59"/>
            <p:cNvSpPr>
              <a:spLocks/>
            </p:cNvSpPr>
            <p:nvPr/>
          </p:nvSpPr>
          <p:spPr bwMode="auto">
            <a:xfrm>
              <a:off x="4657" y="3172"/>
              <a:ext cx="10" cy="205"/>
            </a:xfrm>
            <a:custGeom>
              <a:avLst/>
              <a:gdLst>
                <a:gd name="T0" fmla="*/ 0 w 10"/>
                <a:gd name="T1" fmla="*/ 0 h 205"/>
                <a:gd name="T2" fmla="*/ 0 w 10"/>
                <a:gd name="T3" fmla="*/ 0 h 205"/>
                <a:gd name="T4" fmla="*/ 0 w 10"/>
                <a:gd name="T5" fmla="*/ 205 h 205"/>
                <a:gd name="T6" fmla="*/ 10 w 10"/>
                <a:gd name="T7" fmla="*/ 205 h 205"/>
                <a:gd name="T8" fmla="*/ 10 w 10"/>
                <a:gd name="T9" fmla="*/ 0 h 205"/>
                <a:gd name="T10" fmla="*/ 10 w 10"/>
                <a:gd name="T11" fmla="*/ 0 h 205"/>
                <a:gd name="T12" fmla="*/ 0 w 10"/>
                <a:gd name="T13" fmla="*/ 0 h 2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5"/>
                <a:gd name="T23" fmla="*/ 10 w 10"/>
                <a:gd name="T24" fmla="*/ 205 h 2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5">
                  <a:moveTo>
                    <a:pt x="0" y="0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10" y="20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2" name="Freeform 60"/>
            <p:cNvSpPr>
              <a:spLocks/>
            </p:cNvSpPr>
            <p:nvPr/>
          </p:nvSpPr>
          <p:spPr bwMode="auto">
            <a:xfrm>
              <a:off x="4604" y="3140"/>
              <a:ext cx="63" cy="32"/>
            </a:xfrm>
            <a:custGeom>
              <a:avLst/>
              <a:gdLst>
                <a:gd name="T0" fmla="*/ 0 w 63"/>
                <a:gd name="T1" fmla="*/ 8 h 32"/>
                <a:gd name="T2" fmla="*/ 0 w 63"/>
                <a:gd name="T3" fmla="*/ 8 h 32"/>
                <a:gd name="T4" fmla="*/ 9 w 63"/>
                <a:gd name="T5" fmla="*/ 9 h 32"/>
                <a:gd name="T6" fmla="*/ 19 w 63"/>
                <a:gd name="T7" fmla="*/ 10 h 32"/>
                <a:gd name="T8" fmla="*/ 29 w 63"/>
                <a:gd name="T9" fmla="*/ 11 h 32"/>
                <a:gd name="T10" fmla="*/ 37 w 63"/>
                <a:gd name="T11" fmla="*/ 14 h 32"/>
                <a:gd name="T12" fmla="*/ 44 w 63"/>
                <a:gd name="T13" fmla="*/ 17 h 32"/>
                <a:gd name="T14" fmla="*/ 49 w 63"/>
                <a:gd name="T15" fmla="*/ 20 h 32"/>
                <a:gd name="T16" fmla="*/ 53 w 63"/>
                <a:gd name="T17" fmla="*/ 26 h 32"/>
                <a:gd name="T18" fmla="*/ 53 w 63"/>
                <a:gd name="T19" fmla="*/ 32 h 32"/>
                <a:gd name="T20" fmla="*/ 63 w 63"/>
                <a:gd name="T21" fmla="*/ 32 h 32"/>
                <a:gd name="T22" fmla="*/ 60 w 63"/>
                <a:gd name="T23" fmla="*/ 23 h 32"/>
                <a:gd name="T24" fmla="*/ 54 w 63"/>
                <a:gd name="T25" fmla="*/ 15 h 32"/>
                <a:gd name="T26" fmla="*/ 47 w 63"/>
                <a:gd name="T27" fmla="*/ 9 h 32"/>
                <a:gd name="T28" fmla="*/ 40 w 63"/>
                <a:gd name="T29" fmla="*/ 6 h 32"/>
                <a:gd name="T30" fmla="*/ 29 w 63"/>
                <a:gd name="T31" fmla="*/ 4 h 32"/>
                <a:gd name="T32" fmla="*/ 19 w 63"/>
                <a:gd name="T33" fmla="*/ 2 h 32"/>
                <a:gd name="T34" fmla="*/ 9 w 63"/>
                <a:gd name="T35" fmla="*/ 1 h 32"/>
                <a:gd name="T36" fmla="*/ 0 w 63"/>
                <a:gd name="T37" fmla="*/ 0 h 32"/>
                <a:gd name="T38" fmla="*/ 0 w 63"/>
                <a:gd name="T39" fmla="*/ 0 h 32"/>
                <a:gd name="T40" fmla="*/ 0 w 63"/>
                <a:gd name="T41" fmla="*/ 8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9" y="10"/>
                  </a:lnTo>
                  <a:lnTo>
                    <a:pt x="29" y="11"/>
                  </a:lnTo>
                  <a:lnTo>
                    <a:pt x="37" y="14"/>
                  </a:lnTo>
                  <a:lnTo>
                    <a:pt x="44" y="17"/>
                  </a:lnTo>
                  <a:lnTo>
                    <a:pt x="49" y="20"/>
                  </a:lnTo>
                  <a:lnTo>
                    <a:pt x="53" y="26"/>
                  </a:lnTo>
                  <a:lnTo>
                    <a:pt x="53" y="32"/>
                  </a:lnTo>
                  <a:lnTo>
                    <a:pt x="63" y="32"/>
                  </a:lnTo>
                  <a:lnTo>
                    <a:pt x="60" y="23"/>
                  </a:lnTo>
                  <a:lnTo>
                    <a:pt x="54" y="15"/>
                  </a:lnTo>
                  <a:lnTo>
                    <a:pt x="47" y="9"/>
                  </a:lnTo>
                  <a:lnTo>
                    <a:pt x="40" y="6"/>
                  </a:lnTo>
                  <a:lnTo>
                    <a:pt x="29" y="4"/>
                  </a:lnTo>
                  <a:lnTo>
                    <a:pt x="19" y="2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4544" y="3110"/>
              <a:ext cx="60" cy="38"/>
            </a:xfrm>
            <a:custGeom>
              <a:avLst/>
              <a:gdLst>
                <a:gd name="T0" fmla="*/ 10 w 60"/>
                <a:gd name="T1" fmla="*/ 12 h 38"/>
                <a:gd name="T2" fmla="*/ 3 w 60"/>
                <a:gd name="T3" fmla="*/ 14 h 38"/>
                <a:gd name="T4" fmla="*/ 8 w 60"/>
                <a:gd name="T5" fmla="*/ 21 h 38"/>
                <a:gd name="T6" fmla="*/ 15 w 60"/>
                <a:gd name="T7" fmla="*/ 25 h 38"/>
                <a:gd name="T8" fmla="*/ 21 w 60"/>
                <a:gd name="T9" fmla="*/ 27 h 38"/>
                <a:gd name="T10" fmla="*/ 27 w 60"/>
                <a:gd name="T11" fmla="*/ 30 h 38"/>
                <a:gd name="T12" fmla="*/ 34 w 60"/>
                <a:gd name="T13" fmla="*/ 32 h 38"/>
                <a:gd name="T14" fmla="*/ 43 w 60"/>
                <a:gd name="T15" fmla="*/ 34 h 38"/>
                <a:gd name="T16" fmla="*/ 50 w 60"/>
                <a:gd name="T17" fmla="*/ 36 h 38"/>
                <a:gd name="T18" fmla="*/ 60 w 60"/>
                <a:gd name="T19" fmla="*/ 38 h 38"/>
                <a:gd name="T20" fmla="*/ 60 w 60"/>
                <a:gd name="T21" fmla="*/ 30 h 38"/>
                <a:gd name="T22" fmla="*/ 50 w 60"/>
                <a:gd name="T23" fmla="*/ 28 h 38"/>
                <a:gd name="T24" fmla="*/ 43 w 60"/>
                <a:gd name="T25" fmla="*/ 26 h 38"/>
                <a:gd name="T26" fmla="*/ 34 w 60"/>
                <a:gd name="T27" fmla="*/ 25 h 38"/>
                <a:gd name="T28" fmla="*/ 29 w 60"/>
                <a:gd name="T29" fmla="*/ 22 h 38"/>
                <a:gd name="T30" fmla="*/ 23 w 60"/>
                <a:gd name="T31" fmla="*/ 19 h 38"/>
                <a:gd name="T32" fmla="*/ 17 w 60"/>
                <a:gd name="T33" fmla="*/ 17 h 38"/>
                <a:gd name="T34" fmla="*/ 12 w 60"/>
                <a:gd name="T35" fmla="*/ 13 h 38"/>
                <a:gd name="T36" fmla="*/ 8 w 60"/>
                <a:gd name="T37" fmla="*/ 9 h 38"/>
                <a:gd name="T38" fmla="*/ 0 w 60"/>
                <a:gd name="T39" fmla="*/ 12 h 38"/>
                <a:gd name="T40" fmla="*/ 8 w 60"/>
                <a:gd name="T41" fmla="*/ 9 h 38"/>
                <a:gd name="T42" fmla="*/ 0 w 60"/>
                <a:gd name="T43" fmla="*/ 0 h 38"/>
                <a:gd name="T44" fmla="*/ 0 w 60"/>
                <a:gd name="T45" fmla="*/ 12 h 38"/>
                <a:gd name="T46" fmla="*/ 10 w 60"/>
                <a:gd name="T47" fmla="*/ 12 h 3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8"/>
                <a:gd name="T74" fmla="*/ 60 w 60"/>
                <a:gd name="T75" fmla="*/ 38 h 3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8">
                  <a:moveTo>
                    <a:pt x="10" y="12"/>
                  </a:moveTo>
                  <a:lnTo>
                    <a:pt x="3" y="14"/>
                  </a:lnTo>
                  <a:lnTo>
                    <a:pt x="8" y="21"/>
                  </a:lnTo>
                  <a:lnTo>
                    <a:pt x="15" y="25"/>
                  </a:lnTo>
                  <a:lnTo>
                    <a:pt x="21" y="27"/>
                  </a:lnTo>
                  <a:lnTo>
                    <a:pt x="27" y="30"/>
                  </a:lnTo>
                  <a:lnTo>
                    <a:pt x="34" y="32"/>
                  </a:lnTo>
                  <a:lnTo>
                    <a:pt x="43" y="34"/>
                  </a:lnTo>
                  <a:lnTo>
                    <a:pt x="50" y="36"/>
                  </a:lnTo>
                  <a:lnTo>
                    <a:pt x="60" y="38"/>
                  </a:lnTo>
                  <a:lnTo>
                    <a:pt x="60" y="30"/>
                  </a:lnTo>
                  <a:lnTo>
                    <a:pt x="50" y="28"/>
                  </a:lnTo>
                  <a:lnTo>
                    <a:pt x="43" y="26"/>
                  </a:lnTo>
                  <a:lnTo>
                    <a:pt x="34" y="25"/>
                  </a:lnTo>
                  <a:lnTo>
                    <a:pt x="29" y="22"/>
                  </a:lnTo>
                  <a:lnTo>
                    <a:pt x="23" y="19"/>
                  </a:lnTo>
                  <a:lnTo>
                    <a:pt x="17" y="17"/>
                  </a:lnTo>
                  <a:lnTo>
                    <a:pt x="12" y="13"/>
                  </a:lnTo>
                  <a:lnTo>
                    <a:pt x="8" y="9"/>
                  </a:lnTo>
                  <a:lnTo>
                    <a:pt x="0" y="12"/>
                  </a:lnTo>
                  <a:lnTo>
                    <a:pt x="8" y="9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4" name="Freeform 62"/>
            <p:cNvSpPr>
              <a:spLocks/>
            </p:cNvSpPr>
            <p:nvPr/>
          </p:nvSpPr>
          <p:spPr bwMode="auto">
            <a:xfrm>
              <a:off x="4544" y="3122"/>
              <a:ext cx="10" cy="317"/>
            </a:xfrm>
            <a:custGeom>
              <a:avLst/>
              <a:gdLst>
                <a:gd name="T0" fmla="*/ 3 w 10"/>
                <a:gd name="T1" fmla="*/ 302 h 317"/>
                <a:gd name="T2" fmla="*/ 10 w 10"/>
                <a:gd name="T3" fmla="*/ 305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5 h 317"/>
                <a:gd name="T10" fmla="*/ 8 w 10"/>
                <a:gd name="T11" fmla="*/ 308 h 317"/>
                <a:gd name="T12" fmla="*/ 0 w 10"/>
                <a:gd name="T13" fmla="*/ 305 h 317"/>
                <a:gd name="T14" fmla="*/ 0 w 10"/>
                <a:gd name="T15" fmla="*/ 317 h 317"/>
                <a:gd name="T16" fmla="*/ 8 w 10"/>
                <a:gd name="T17" fmla="*/ 308 h 317"/>
                <a:gd name="T18" fmla="*/ 3 w 10"/>
                <a:gd name="T19" fmla="*/ 302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3" y="302"/>
                  </a:moveTo>
                  <a:lnTo>
                    <a:pt x="10" y="30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5"/>
                  </a:lnTo>
                  <a:lnTo>
                    <a:pt x="8" y="308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8" y="308"/>
                  </a:lnTo>
                  <a:lnTo>
                    <a:pt x="3" y="30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5" name="Freeform 63"/>
            <p:cNvSpPr>
              <a:spLocks/>
            </p:cNvSpPr>
            <p:nvPr/>
          </p:nvSpPr>
          <p:spPr bwMode="auto">
            <a:xfrm>
              <a:off x="4549" y="2842"/>
              <a:ext cx="113" cy="306"/>
            </a:xfrm>
            <a:custGeom>
              <a:avLst/>
              <a:gdLst>
                <a:gd name="T0" fmla="*/ 0 w 113"/>
                <a:gd name="T1" fmla="*/ 306 h 306"/>
                <a:gd name="T2" fmla="*/ 5 w 113"/>
                <a:gd name="T3" fmla="*/ 300 h 306"/>
                <a:gd name="T4" fmla="*/ 11 w 113"/>
                <a:gd name="T5" fmla="*/ 296 h 306"/>
                <a:gd name="T6" fmla="*/ 17 w 113"/>
                <a:gd name="T7" fmla="*/ 294 h 306"/>
                <a:gd name="T8" fmla="*/ 23 w 113"/>
                <a:gd name="T9" fmla="*/ 291 h 306"/>
                <a:gd name="T10" fmla="*/ 29 w 113"/>
                <a:gd name="T11" fmla="*/ 289 h 306"/>
                <a:gd name="T12" fmla="*/ 38 w 113"/>
                <a:gd name="T13" fmla="*/ 287 h 306"/>
                <a:gd name="T14" fmla="*/ 45 w 113"/>
                <a:gd name="T15" fmla="*/ 286 h 306"/>
                <a:gd name="T16" fmla="*/ 55 w 113"/>
                <a:gd name="T17" fmla="*/ 285 h 306"/>
                <a:gd name="T18" fmla="*/ 64 w 113"/>
                <a:gd name="T19" fmla="*/ 284 h 306"/>
                <a:gd name="T20" fmla="*/ 74 w 113"/>
                <a:gd name="T21" fmla="*/ 281 h 306"/>
                <a:gd name="T22" fmla="*/ 84 w 113"/>
                <a:gd name="T23" fmla="*/ 280 h 306"/>
                <a:gd name="T24" fmla="*/ 93 w 113"/>
                <a:gd name="T25" fmla="*/ 277 h 306"/>
                <a:gd name="T26" fmla="*/ 101 w 113"/>
                <a:gd name="T27" fmla="*/ 274 h 306"/>
                <a:gd name="T28" fmla="*/ 107 w 113"/>
                <a:gd name="T29" fmla="*/ 269 h 306"/>
                <a:gd name="T30" fmla="*/ 112 w 113"/>
                <a:gd name="T31" fmla="*/ 263 h 306"/>
                <a:gd name="T32" fmla="*/ 113 w 113"/>
                <a:gd name="T33" fmla="*/ 255 h 306"/>
                <a:gd name="T34" fmla="*/ 113 w 113"/>
                <a:gd name="T35" fmla="*/ 51 h 306"/>
                <a:gd name="T36" fmla="*/ 112 w 113"/>
                <a:gd name="T37" fmla="*/ 43 h 306"/>
                <a:gd name="T38" fmla="*/ 107 w 113"/>
                <a:gd name="T39" fmla="*/ 36 h 306"/>
                <a:gd name="T40" fmla="*/ 101 w 113"/>
                <a:gd name="T41" fmla="*/ 31 h 306"/>
                <a:gd name="T42" fmla="*/ 93 w 113"/>
                <a:gd name="T43" fmla="*/ 29 h 306"/>
                <a:gd name="T44" fmla="*/ 84 w 113"/>
                <a:gd name="T45" fmla="*/ 26 h 306"/>
                <a:gd name="T46" fmla="*/ 74 w 113"/>
                <a:gd name="T47" fmla="*/ 25 h 306"/>
                <a:gd name="T48" fmla="*/ 64 w 113"/>
                <a:gd name="T49" fmla="*/ 23 h 306"/>
                <a:gd name="T50" fmla="*/ 55 w 113"/>
                <a:gd name="T51" fmla="*/ 22 h 306"/>
                <a:gd name="T52" fmla="*/ 45 w 113"/>
                <a:gd name="T53" fmla="*/ 21 h 306"/>
                <a:gd name="T54" fmla="*/ 38 w 113"/>
                <a:gd name="T55" fmla="*/ 18 h 306"/>
                <a:gd name="T56" fmla="*/ 29 w 113"/>
                <a:gd name="T57" fmla="*/ 17 h 306"/>
                <a:gd name="T58" fmla="*/ 23 w 113"/>
                <a:gd name="T59" fmla="*/ 14 h 306"/>
                <a:gd name="T60" fmla="*/ 17 w 113"/>
                <a:gd name="T61" fmla="*/ 12 h 306"/>
                <a:gd name="T62" fmla="*/ 11 w 113"/>
                <a:gd name="T63" fmla="*/ 9 h 306"/>
                <a:gd name="T64" fmla="*/ 5 w 113"/>
                <a:gd name="T65" fmla="*/ 5 h 306"/>
                <a:gd name="T66" fmla="*/ 0 w 113"/>
                <a:gd name="T67" fmla="*/ 0 h 306"/>
                <a:gd name="T68" fmla="*/ 0 w 113"/>
                <a:gd name="T69" fmla="*/ 306 h 30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6"/>
                <a:gd name="T107" fmla="*/ 113 w 113"/>
                <a:gd name="T108" fmla="*/ 306 h 30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6">
                  <a:moveTo>
                    <a:pt x="0" y="306"/>
                  </a:moveTo>
                  <a:lnTo>
                    <a:pt x="5" y="300"/>
                  </a:lnTo>
                  <a:lnTo>
                    <a:pt x="11" y="296"/>
                  </a:lnTo>
                  <a:lnTo>
                    <a:pt x="17" y="294"/>
                  </a:lnTo>
                  <a:lnTo>
                    <a:pt x="23" y="291"/>
                  </a:lnTo>
                  <a:lnTo>
                    <a:pt x="29" y="289"/>
                  </a:lnTo>
                  <a:lnTo>
                    <a:pt x="38" y="287"/>
                  </a:lnTo>
                  <a:lnTo>
                    <a:pt x="45" y="286"/>
                  </a:lnTo>
                  <a:lnTo>
                    <a:pt x="55" y="285"/>
                  </a:lnTo>
                  <a:lnTo>
                    <a:pt x="64" y="284"/>
                  </a:lnTo>
                  <a:lnTo>
                    <a:pt x="74" y="281"/>
                  </a:lnTo>
                  <a:lnTo>
                    <a:pt x="84" y="280"/>
                  </a:lnTo>
                  <a:lnTo>
                    <a:pt x="93" y="277"/>
                  </a:lnTo>
                  <a:lnTo>
                    <a:pt x="101" y="274"/>
                  </a:lnTo>
                  <a:lnTo>
                    <a:pt x="107" y="269"/>
                  </a:lnTo>
                  <a:lnTo>
                    <a:pt x="112" y="263"/>
                  </a:lnTo>
                  <a:lnTo>
                    <a:pt x="113" y="255"/>
                  </a:lnTo>
                  <a:lnTo>
                    <a:pt x="113" y="51"/>
                  </a:lnTo>
                  <a:lnTo>
                    <a:pt x="112" y="43"/>
                  </a:lnTo>
                  <a:lnTo>
                    <a:pt x="107" y="36"/>
                  </a:lnTo>
                  <a:lnTo>
                    <a:pt x="101" y="31"/>
                  </a:lnTo>
                  <a:lnTo>
                    <a:pt x="93" y="29"/>
                  </a:lnTo>
                  <a:lnTo>
                    <a:pt x="84" y="26"/>
                  </a:lnTo>
                  <a:lnTo>
                    <a:pt x="74" y="25"/>
                  </a:lnTo>
                  <a:lnTo>
                    <a:pt x="64" y="23"/>
                  </a:lnTo>
                  <a:lnTo>
                    <a:pt x="55" y="22"/>
                  </a:lnTo>
                  <a:lnTo>
                    <a:pt x="45" y="21"/>
                  </a:lnTo>
                  <a:lnTo>
                    <a:pt x="38" y="18"/>
                  </a:lnTo>
                  <a:lnTo>
                    <a:pt x="29" y="17"/>
                  </a:lnTo>
                  <a:lnTo>
                    <a:pt x="23" y="14"/>
                  </a:lnTo>
                  <a:lnTo>
                    <a:pt x="17" y="12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6" name="Freeform 64"/>
            <p:cNvSpPr>
              <a:spLocks/>
            </p:cNvSpPr>
            <p:nvPr/>
          </p:nvSpPr>
          <p:spPr bwMode="auto">
            <a:xfrm>
              <a:off x="4547" y="3123"/>
              <a:ext cx="57" cy="27"/>
            </a:xfrm>
            <a:custGeom>
              <a:avLst/>
              <a:gdLst>
                <a:gd name="T0" fmla="*/ 57 w 57"/>
                <a:gd name="T1" fmla="*/ 0 h 27"/>
                <a:gd name="T2" fmla="*/ 57 w 57"/>
                <a:gd name="T3" fmla="*/ 0 h 27"/>
                <a:gd name="T4" fmla="*/ 47 w 57"/>
                <a:gd name="T5" fmla="*/ 1 h 27"/>
                <a:gd name="T6" fmla="*/ 40 w 57"/>
                <a:gd name="T7" fmla="*/ 3 h 27"/>
                <a:gd name="T8" fmla="*/ 31 w 57"/>
                <a:gd name="T9" fmla="*/ 4 h 27"/>
                <a:gd name="T10" fmla="*/ 24 w 57"/>
                <a:gd name="T11" fmla="*/ 6 h 27"/>
                <a:gd name="T12" fmla="*/ 18 w 57"/>
                <a:gd name="T13" fmla="*/ 9 h 27"/>
                <a:gd name="T14" fmla="*/ 12 w 57"/>
                <a:gd name="T15" fmla="*/ 12 h 27"/>
                <a:gd name="T16" fmla="*/ 5 w 57"/>
                <a:gd name="T17" fmla="*/ 15 h 27"/>
                <a:gd name="T18" fmla="*/ 0 w 57"/>
                <a:gd name="T19" fmla="*/ 22 h 27"/>
                <a:gd name="T20" fmla="*/ 5 w 57"/>
                <a:gd name="T21" fmla="*/ 27 h 27"/>
                <a:gd name="T22" fmla="*/ 9 w 57"/>
                <a:gd name="T23" fmla="*/ 23 h 27"/>
                <a:gd name="T24" fmla="*/ 14 w 57"/>
                <a:gd name="T25" fmla="*/ 19 h 27"/>
                <a:gd name="T26" fmla="*/ 20 w 57"/>
                <a:gd name="T27" fmla="*/ 17 h 27"/>
                <a:gd name="T28" fmla="*/ 26 w 57"/>
                <a:gd name="T29" fmla="*/ 14 h 27"/>
                <a:gd name="T30" fmla="*/ 31 w 57"/>
                <a:gd name="T31" fmla="*/ 12 h 27"/>
                <a:gd name="T32" fmla="*/ 40 w 57"/>
                <a:gd name="T33" fmla="*/ 10 h 27"/>
                <a:gd name="T34" fmla="*/ 47 w 57"/>
                <a:gd name="T35" fmla="*/ 9 h 27"/>
                <a:gd name="T36" fmla="*/ 57 w 57"/>
                <a:gd name="T37" fmla="*/ 8 h 27"/>
                <a:gd name="T38" fmla="*/ 57 w 57"/>
                <a:gd name="T39" fmla="*/ 8 h 27"/>
                <a:gd name="T40" fmla="*/ 57 w 57"/>
                <a:gd name="T41" fmla="*/ 0 h 2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7"/>
                <a:gd name="T65" fmla="*/ 57 w 57"/>
                <a:gd name="T66" fmla="*/ 27 h 2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7">
                  <a:moveTo>
                    <a:pt x="57" y="0"/>
                  </a:moveTo>
                  <a:lnTo>
                    <a:pt x="57" y="0"/>
                  </a:lnTo>
                  <a:lnTo>
                    <a:pt x="47" y="1"/>
                  </a:lnTo>
                  <a:lnTo>
                    <a:pt x="40" y="3"/>
                  </a:lnTo>
                  <a:lnTo>
                    <a:pt x="31" y="4"/>
                  </a:lnTo>
                  <a:lnTo>
                    <a:pt x="24" y="6"/>
                  </a:lnTo>
                  <a:lnTo>
                    <a:pt x="18" y="9"/>
                  </a:lnTo>
                  <a:lnTo>
                    <a:pt x="12" y="12"/>
                  </a:lnTo>
                  <a:lnTo>
                    <a:pt x="5" y="15"/>
                  </a:lnTo>
                  <a:lnTo>
                    <a:pt x="0" y="22"/>
                  </a:lnTo>
                  <a:lnTo>
                    <a:pt x="5" y="27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20" y="17"/>
                  </a:lnTo>
                  <a:lnTo>
                    <a:pt x="26" y="14"/>
                  </a:lnTo>
                  <a:lnTo>
                    <a:pt x="31" y="12"/>
                  </a:lnTo>
                  <a:lnTo>
                    <a:pt x="40" y="10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7" name="Freeform 65"/>
            <p:cNvSpPr>
              <a:spLocks/>
            </p:cNvSpPr>
            <p:nvPr/>
          </p:nvSpPr>
          <p:spPr bwMode="auto">
            <a:xfrm>
              <a:off x="4604" y="3097"/>
              <a:ext cx="63" cy="34"/>
            </a:xfrm>
            <a:custGeom>
              <a:avLst/>
              <a:gdLst>
                <a:gd name="T0" fmla="*/ 53 w 63"/>
                <a:gd name="T1" fmla="*/ 0 h 34"/>
                <a:gd name="T2" fmla="*/ 53 w 63"/>
                <a:gd name="T3" fmla="*/ 0 h 34"/>
                <a:gd name="T4" fmla="*/ 53 w 63"/>
                <a:gd name="T5" fmla="*/ 7 h 34"/>
                <a:gd name="T6" fmla="*/ 49 w 63"/>
                <a:gd name="T7" fmla="*/ 12 h 34"/>
                <a:gd name="T8" fmla="*/ 44 w 63"/>
                <a:gd name="T9" fmla="*/ 16 h 34"/>
                <a:gd name="T10" fmla="*/ 37 w 63"/>
                <a:gd name="T11" fmla="*/ 18 h 34"/>
                <a:gd name="T12" fmla="*/ 29 w 63"/>
                <a:gd name="T13" fmla="*/ 21 h 34"/>
                <a:gd name="T14" fmla="*/ 19 w 63"/>
                <a:gd name="T15" fmla="*/ 22 h 34"/>
                <a:gd name="T16" fmla="*/ 9 w 63"/>
                <a:gd name="T17" fmla="*/ 25 h 34"/>
                <a:gd name="T18" fmla="*/ 0 w 63"/>
                <a:gd name="T19" fmla="*/ 26 h 34"/>
                <a:gd name="T20" fmla="*/ 0 w 63"/>
                <a:gd name="T21" fmla="*/ 34 h 34"/>
                <a:gd name="T22" fmla="*/ 9 w 63"/>
                <a:gd name="T23" fmla="*/ 32 h 34"/>
                <a:gd name="T24" fmla="*/ 19 w 63"/>
                <a:gd name="T25" fmla="*/ 30 h 34"/>
                <a:gd name="T26" fmla="*/ 29 w 63"/>
                <a:gd name="T27" fmla="*/ 29 h 34"/>
                <a:gd name="T28" fmla="*/ 40 w 63"/>
                <a:gd name="T29" fmla="*/ 26 h 34"/>
                <a:gd name="T30" fmla="*/ 47 w 63"/>
                <a:gd name="T31" fmla="*/ 23 h 34"/>
                <a:gd name="T32" fmla="*/ 54 w 63"/>
                <a:gd name="T33" fmla="*/ 17 h 34"/>
                <a:gd name="T34" fmla="*/ 60 w 63"/>
                <a:gd name="T35" fmla="*/ 9 h 34"/>
                <a:gd name="T36" fmla="*/ 63 w 63"/>
                <a:gd name="T37" fmla="*/ 0 h 34"/>
                <a:gd name="T38" fmla="*/ 63 w 63"/>
                <a:gd name="T39" fmla="*/ 0 h 34"/>
                <a:gd name="T40" fmla="*/ 53 w 63"/>
                <a:gd name="T41" fmla="*/ 0 h 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4"/>
                <a:gd name="T65" fmla="*/ 63 w 63"/>
                <a:gd name="T66" fmla="*/ 34 h 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4">
                  <a:moveTo>
                    <a:pt x="53" y="0"/>
                  </a:moveTo>
                  <a:lnTo>
                    <a:pt x="53" y="0"/>
                  </a:lnTo>
                  <a:lnTo>
                    <a:pt x="53" y="7"/>
                  </a:lnTo>
                  <a:lnTo>
                    <a:pt x="49" y="12"/>
                  </a:lnTo>
                  <a:lnTo>
                    <a:pt x="44" y="16"/>
                  </a:lnTo>
                  <a:lnTo>
                    <a:pt x="37" y="18"/>
                  </a:lnTo>
                  <a:lnTo>
                    <a:pt x="29" y="21"/>
                  </a:lnTo>
                  <a:lnTo>
                    <a:pt x="19" y="22"/>
                  </a:lnTo>
                  <a:lnTo>
                    <a:pt x="9" y="25"/>
                  </a:lnTo>
                  <a:lnTo>
                    <a:pt x="0" y="26"/>
                  </a:lnTo>
                  <a:lnTo>
                    <a:pt x="0" y="34"/>
                  </a:lnTo>
                  <a:lnTo>
                    <a:pt x="9" y="32"/>
                  </a:lnTo>
                  <a:lnTo>
                    <a:pt x="19" y="30"/>
                  </a:lnTo>
                  <a:lnTo>
                    <a:pt x="29" y="29"/>
                  </a:lnTo>
                  <a:lnTo>
                    <a:pt x="40" y="26"/>
                  </a:lnTo>
                  <a:lnTo>
                    <a:pt x="47" y="23"/>
                  </a:lnTo>
                  <a:lnTo>
                    <a:pt x="54" y="17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8" name="Freeform 66"/>
            <p:cNvSpPr>
              <a:spLocks/>
            </p:cNvSpPr>
            <p:nvPr/>
          </p:nvSpPr>
          <p:spPr bwMode="auto">
            <a:xfrm>
              <a:off x="4657" y="2893"/>
              <a:ext cx="10" cy="204"/>
            </a:xfrm>
            <a:custGeom>
              <a:avLst/>
              <a:gdLst>
                <a:gd name="T0" fmla="*/ 0 w 10"/>
                <a:gd name="T1" fmla="*/ 0 h 204"/>
                <a:gd name="T2" fmla="*/ 0 w 10"/>
                <a:gd name="T3" fmla="*/ 0 h 204"/>
                <a:gd name="T4" fmla="*/ 0 w 10"/>
                <a:gd name="T5" fmla="*/ 204 h 204"/>
                <a:gd name="T6" fmla="*/ 10 w 10"/>
                <a:gd name="T7" fmla="*/ 204 h 204"/>
                <a:gd name="T8" fmla="*/ 10 w 10"/>
                <a:gd name="T9" fmla="*/ 0 h 204"/>
                <a:gd name="T10" fmla="*/ 10 w 10"/>
                <a:gd name="T11" fmla="*/ 0 h 204"/>
                <a:gd name="T12" fmla="*/ 0 w 10"/>
                <a:gd name="T13" fmla="*/ 0 h 2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4"/>
                <a:gd name="T23" fmla="*/ 10 w 10"/>
                <a:gd name="T24" fmla="*/ 204 h 2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4">
                  <a:moveTo>
                    <a:pt x="0" y="0"/>
                  </a:moveTo>
                  <a:lnTo>
                    <a:pt x="0" y="0"/>
                  </a:lnTo>
                  <a:lnTo>
                    <a:pt x="0" y="204"/>
                  </a:lnTo>
                  <a:lnTo>
                    <a:pt x="10" y="204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69" name="Freeform 67"/>
            <p:cNvSpPr>
              <a:spLocks/>
            </p:cNvSpPr>
            <p:nvPr/>
          </p:nvSpPr>
          <p:spPr bwMode="auto">
            <a:xfrm>
              <a:off x="4604" y="2860"/>
              <a:ext cx="63" cy="33"/>
            </a:xfrm>
            <a:custGeom>
              <a:avLst/>
              <a:gdLst>
                <a:gd name="T0" fmla="*/ 0 w 63"/>
                <a:gd name="T1" fmla="*/ 8 h 33"/>
                <a:gd name="T2" fmla="*/ 0 w 63"/>
                <a:gd name="T3" fmla="*/ 8 h 33"/>
                <a:gd name="T4" fmla="*/ 9 w 63"/>
                <a:gd name="T5" fmla="*/ 9 h 33"/>
                <a:gd name="T6" fmla="*/ 19 w 63"/>
                <a:gd name="T7" fmla="*/ 11 h 33"/>
                <a:gd name="T8" fmla="*/ 29 w 63"/>
                <a:gd name="T9" fmla="*/ 12 h 33"/>
                <a:gd name="T10" fmla="*/ 37 w 63"/>
                <a:gd name="T11" fmla="*/ 15 h 33"/>
                <a:gd name="T12" fmla="*/ 44 w 63"/>
                <a:gd name="T13" fmla="*/ 17 h 33"/>
                <a:gd name="T14" fmla="*/ 49 w 63"/>
                <a:gd name="T15" fmla="*/ 21 h 33"/>
                <a:gd name="T16" fmla="*/ 53 w 63"/>
                <a:gd name="T17" fmla="*/ 26 h 33"/>
                <a:gd name="T18" fmla="*/ 53 w 63"/>
                <a:gd name="T19" fmla="*/ 33 h 33"/>
                <a:gd name="T20" fmla="*/ 63 w 63"/>
                <a:gd name="T21" fmla="*/ 33 h 33"/>
                <a:gd name="T22" fmla="*/ 60 w 63"/>
                <a:gd name="T23" fmla="*/ 24 h 33"/>
                <a:gd name="T24" fmla="*/ 54 w 63"/>
                <a:gd name="T25" fmla="*/ 16 h 33"/>
                <a:gd name="T26" fmla="*/ 47 w 63"/>
                <a:gd name="T27" fmla="*/ 9 h 33"/>
                <a:gd name="T28" fmla="*/ 40 w 63"/>
                <a:gd name="T29" fmla="*/ 7 h 33"/>
                <a:gd name="T30" fmla="*/ 29 w 63"/>
                <a:gd name="T31" fmla="*/ 4 h 33"/>
                <a:gd name="T32" fmla="*/ 19 w 63"/>
                <a:gd name="T33" fmla="*/ 3 h 33"/>
                <a:gd name="T34" fmla="*/ 9 w 63"/>
                <a:gd name="T35" fmla="*/ 2 h 33"/>
                <a:gd name="T36" fmla="*/ 0 w 63"/>
                <a:gd name="T37" fmla="*/ 0 h 33"/>
                <a:gd name="T38" fmla="*/ 0 w 63"/>
                <a:gd name="T39" fmla="*/ 0 h 33"/>
                <a:gd name="T40" fmla="*/ 0 w 63"/>
                <a:gd name="T41" fmla="*/ 8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9" y="11"/>
                  </a:lnTo>
                  <a:lnTo>
                    <a:pt x="29" y="12"/>
                  </a:lnTo>
                  <a:lnTo>
                    <a:pt x="37" y="15"/>
                  </a:lnTo>
                  <a:lnTo>
                    <a:pt x="44" y="17"/>
                  </a:lnTo>
                  <a:lnTo>
                    <a:pt x="49" y="21"/>
                  </a:lnTo>
                  <a:lnTo>
                    <a:pt x="53" y="26"/>
                  </a:lnTo>
                  <a:lnTo>
                    <a:pt x="53" y="33"/>
                  </a:lnTo>
                  <a:lnTo>
                    <a:pt x="63" y="33"/>
                  </a:lnTo>
                  <a:lnTo>
                    <a:pt x="60" y="24"/>
                  </a:lnTo>
                  <a:lnTo>
                    <a:pt x="54" y="16"/>
                  </a:lnTo>
                  <a:lnTo>
                    <a:pt x="47" y="9"/>
                  </a:lnTo>
                  <a:lnTo>
                    <a:pt x="40" y="7"/>
                  </a:lnTo>
                  <a:lnTo>
                    <a:pt x="29" y="4"/>
                  </a:lnTo>
                  <a:lnTo>
                    <a:pt x="19" y="3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0" name="Freeform 68"/>
            <p:cNvSpPr>
              <a:spLocks/>
            </p:cNvSpPr>
            <p:nvPr/>
          </p:nvSpPr>
          <p:spPr bwMode="auto">
            <a:xfrm>
              <a:off x="4544" y="2831"/>
              <a:ext cx="60" cy="37"/>
            </a:xfrm>
            <a:custGeom>
              <a:avLst/>
              <a:gdLst>
                <a:gd name="T0" fmla="*/ 10 w 60"/>
                <a:gd name="T1" fmla="*/ 11 h 37"/>
                <a:gd name="T2" fmla="*/ 3 w 60"/>
                <a:gd name="T3" fmla="*/ 14 h 37"/>
                <a:gd name="T4" fmla="*/ 8 w 60"/>
                <a:gd name="T5" fmla="*/ 20 h 37"/>
                <a:gd name="T6" fmla="*/ 15 w 60"/>
                <a:gd name="T7" fmla="*/ 24 h 37"/>
                <a:gd name="T8" fmla="*/ 21 w 60"/>
                <a:gd name="T9" fmla="*/ 27 h 37"/>
                <a:gd name="T10" fmla="*/ 27 w 60"/>
                <a:gd name="T11" fmla="*/ 29 h 37"/>
                <a:gd name="T12" fmla="*/ 34 w 60"/>
                <a:gd name="T13" fmla="*/ 32 h 37"/>
                <a:gd name="T14" fmla="*/ 43 w 60"/>
                <a:gd name="T15" fmla="*/ 33 h 37"/>
                <a:gd name="T16" fmla="*/ 50 w 60"/>
                <a:gd name="T17" fmla="*/ 36 h 37"/>
                <a:gd name="T18" fmla="*/ 60 w 60"/>
                <a:gd name="T19" fmla="*/ 37 h 37"/>
                <a:gd name="T20" fmla="*/ 60 w 60"/>
                <a:gd name="T21" fmla="*/ 29 h 37"/>
                <a:gd name="T22" fmla="*/ 50 w 60"/>
                <a:gd name="T23" fmla="*/ 28 h 37"/>
                <a:gd name="T24" fmla="*/ 43 w 60"/>
                <a:gd name="T25" fmla="*/ 25 h 37"/>
                <a:gd name="T26" fmla="*/ 34 w 60"/>
                <a:gd name="T27" fmla="*/ 24 h 37"/>
                <a:gd name="T28" fmla="*/ 29 w 60"/>
                <a:gd name="T29" fmla="*/ 22 h 37"/>
                <a:gd name="T30" fmla="*/ 23 w 60"/>
                <a:gd name="T31" fmla="*/ 19 h 37"/>
                <a:gd name="T32" fmla="*/ 17 w 60"/>
                <a:gd name="T33" fmla="*/ 16 h 37"/>
                <a:gd name="T34" fmla="*/ 12 w 60"/>
                <a:gd name="T35" fmla="*/ 12 h 37"/>
                <a:gd name="T36" fmla="*/ 8 w 60"/>
                <a:gd name="T37" fmla="*/ 9 h 37"/>
                <a:gd name="T38" fmla="*/ 0 w 60"/>
                <a:gd name="T39" fmla="*/ 11 h 37"/>
                <a:gd name="T40" fmla="*/ 8 w 60"/>
                <a:gd name="T41" fmla="*/ 9 h 37"/>
                <a:gd name="T42" fmla="*/ 0 w 60"/>
                <a:gd name="T43" fmla="*/ 0 h 37"/>
                <a:gd name="T44" fmla="*/ 0 w 60"/>
                <a:gd name="T45" fmla="*/ 11 h 37"/>
                <a:gd name="T46" fmla="*/ 10 w 60"/>
                <a:gd name="T47" fmla="*/ 11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7"/>
                <a:gd name="T74" fmla="*/ 60 w 60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7">
                  <a:moveTo>
                    <a:pt x="10" y="11"/>
                  </a:moveTo>
                  <a:lnTo>
                    <a:pt x="3" y="14"/>
                  </a:lnTo>
                  <a:lnTo>
                    <a:pt x="8" y="20"/>
                  </a:lnTo>
                  <a:lnTo>
                    <a:pt x="15" y="24"/>
                  </a:lnTo>
                  <a:lnTo>
                    <a:pt x="21" y="27"/>
                  </a:lnTo>
                  <a:lnTo>
                    <a:pt x="27" y="29"/>
                  </a:lnTo>
                  <a:lnTo>
                    <a:pt x="34" y="32"/>
                  </a:lnTo>
                  <a:lnTo>
                    <a:pt x="43" y="33"/>
                  </a:lnTo>
                  <a:lnTo>
                    <a:pt x="50" y="36"/>
                  </a:lnTo>
                  <a:lnTo>
                    <a:pt x="60" y="37"/>
                  </a:lnTo>
                  <a:lnTo>
                    <a:pt x="60" y="29"/>
                  </a:lnTo>
                  <a:lnTo>
                    <a:pt x="50" y="28"/>
                  </a:lnTo>
                  <a:lnTo>
                    <a:pt x="43" y="25"/>
                  </a:lnTo>
                  <a:lnTo>
                    <a:pt x="34" y="24"/>
                  </a:lnTo>
                  <a:lnTo>
                    <a:pt x="29" y="22"/>
                  </a:lnTo>
                  <a:lnTo>
                    <a:pt x="23" y="19"/>
                  </a:lnTo>
                  <a:lnTo>
                    <a:pt x="17" y="16"/>
                  </a:lnTo>
                  <a:lnTo>
                    <a:pt x="12" y="12"/>
                  </a:lnTo>
                  <a:lnTo>
                    <a:pt x="8" y="9"/>
                  </a:lnTo>
                  <a:lnTo>
                    <a:pt x="0" y="11"/>
                  </a:lnTo>
                  <a:lnTo>
                    <a:pt x="8" y="9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1" name="Freeform 69"/>
            <p:cNvSpPr>
              <a:spLocks/>
            </p:cNvSpPr>
            <p:nvPr/>
          </p:nvSpPr>
          <p:spPr bwMode="auto">
            <a:xfrm>
              <a:off x="4544" y="2842"/>
              <a:ext cx="10" cy="317"/>
            </a:xfrm>
            <a:custGeom>
              <a:avLst/>
              <a:gdLst>
                <a:gd name="T0" fmla="*/ 3 w 10"/>
                <a:gd name="T1" fmla="*/ 303 h 317"/>
                <a:gd name="T2" fmla="*/ 10 w 10"/>
                <a:gd name="T3" fmla="*/ 306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6 h 317"/>
                <a:gd name="T10" fmla="*/ 8 w 10"/>
                <a:gd name="T11" fmla="*/ 308 h 317"/>
                <a:gd name="T12" fmla="*/ 0 w 10"/>
                <a:gd name="T13" fmla="*/ 306 h 317"/>
                <a:gd name="T14" fmla="*/ 0 w 10"/>
                <a:gd name="T15" fmla="*/ 317 h 317"/>
                <a:gd name="T16" fmla="*/ 8 w 10"/>
                <a:gd name="T17" fmla="*/ 308 h 317"/>
                <a:gd name="T18" fmla="*/ 3 w 10"/>
                <a:gd name="T19" fmla="*/ 303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3" y="303"/>
                  </a:moveTo>
                  <a:lnTo>
                    <a:pt x="10" y="30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6"/>
                  </a:lnTo>
                  <a:lnTo>
                    <a:pt x="8" y="308"/>
                  </a:lnTo>
                  <a:lnTo>
                    <a:pt x="0" y="306"/>
                  </a:lnTo>
                  <a:lnTo>
                    <a:pt x="0" y="317"/>
                  </a:lnTo>
                  <a:lnTo>
                    <a:pt x="8" y="308"/>
                  </a:lnTo>
                  <a:lnTo>
                    <a:pt x="3" y="3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2" name="Freeform 70"/>
            <p:cNvSpPr>
              <a:spLocks/>
            </p:cNvSpPr>
            <p:nvPr/>
          </p:nvSpPr>
          <p:spPr bwMode="auto">
            <a:xfrm>
              <a:off x="4549" y="2560"/>
              <a:ext cx="113" cy="307"/>
            </a:xfrm>
            <a:custGeom>
              <a:avLst/>
              <a:gdLst>
                <a:gd name="T0" fmla="*/ 0 w 113"/>
                <a:gd name="T1" fmla="*/ 307 h 307"/>
                <a:gd name="T2" fmla="*/ 5 w 113"/>
                <a:gd name="T3" fmla="*/ 302 h 307"/>
                <a:gd name="T4" fmla="*/ 11 w 113"/>
                <a:gd name="T5" fmla="*/ 298 h 307"/>
                <a:gd name="T6" fmla="*/ 17 w 113"/>
                <a:gd name="T7" fmla="*/ 294 h 307"/>
                <a:gd name="T8" fmla="*/ 23 w 113"/>
                <a:gd name="T9" fmla="*/ 291 h 307"/>
                <a:gd name="T10" fmla="*/ 29 w 113"/>
                <a:gd name="T11" fmla="*/ 290 h 307"/>
                <a:gd name="T12" fmla="*/ 38 w 113"/>
                <a:gd name="T13" fmla="*/ 289 h 307"/>
                <a:gd name="T14" fmla="*/ 45 w 113"/>
                <a:gd name="T15" fmla="*/ 286 h 307"/>
                <a:gd name="T16" fmla="*/ 55 w 113"/>
                <a:gd name="T17" fmla="*/ 285 h 307"/>
                <a:gd name="T18" fmla="*/ 64 w 113"/>
                <a:gd name="T19" fmla="*/ 283 h 307"/>
                <a:gd name="T20" fmla="*/ 74 w 113"/>
                <a:gd name="T21" fmla="*/ 281 h 307"/>
                <a:gd name="T22" fmla="*/ 84 w 113"/>
                <a:gd name="T23" fmla="*/ 280 h 307"/>
                <a:gd name="T24" fmla="*/ 93 w 113"/>
                <a:gd name="T25" fmla="*/ 277 h 307"/>
                <a:gd name="T26" fmla="*/ 101 w 113"/>
                <a:gd name="T27" fmla="*/ 274 h 307"/>
                <a:gd name="T28" fmla="*/ 107 w 113"/>
                <a:gd name="T29" fmla="*/ 269 h 307"/>
                <a:gd name="T30" fmla="*/ 112 w 113"/>
                <a:gd name="T31" fmla="*/ 264 h 307"/>
                <a:gd name="T32" fmla="*/ 113 w 113"/>
                <a:gd name="T33" fmla="*/ 256 h 307"/>
                <a:gd name="T34" fmla="*/ 113 w 113"/>
                <a:gd name="T35" fmla="*/ 51 h 307"/>
                <a:gd name="T36" fmla="*/ 112 w 113"/>
                <a:gd name="T37" fmla="*/ 43 h 307"/>
                <a:gd name="T38" fmla="*/ 107 w 113"/>
                <a:gd name="T39" fmla="*/ 38 h 307"/>
                <a:gd name="T40" fmla="*/ 101 w 113"/>
                <a:gd name="T41" fmla="*/ 32 h 307"/>
                <a:gd name="T42" fmla="*/ 93 w 113"/>
                <a:gd name="T43" fmla="*/ 30 h 307"/>
                <a:gd name="T44" fmla="*/ 84 w 113"/>
                <a:gd name="T45" fmla="*/ 27 h 307"/>
                <a:gd name="T46" fmla="*/ 74 w 113"/>
                <a:gd name="T47" fmla="*/ 26 h 307"/>
                <a:gd name="T48" fmla="*/ 64 w 113"/>
                <a:gd name="T49" fmla="*/ 23 h 307"/>
                <a:gd name="T50" fmla="*/ 55 w 113"/>
                <a:gd name="T51" fmla="*/ 22 h 307"/>
                <a:gd name="T52" fmla="*/ 45 w 113"/>
                <a:gd name="T53" fmla="*/ 21 h 307"/>
                <a:gd name="T54" fmla="*/ 38 w 113"/>
                <a:gd name="T55" fmla="*/ 18 h 307"/>
                <a:gd name="T56" fmla="*/ 29 w 113"/>
                <a:gd name="T57" fmla="*/ 17 h 307"/>
                <a:gd name="T58" fmla="*/ 23 w 113"/>
                <a:gd name="T59" fmla="*/ 14 h 307"/>
                <a:gd name="T60" fmla="*/ 17 w 113"/>
                <a:gd name="T61" fmla="*/ 13 h 307"/>
                <a:gd name="T62" fmla="*/ 11 w 113"/>
                <a:gd name="T63" fmla="*/ 9 h 307"/>
                <a:gd name="T64" fmla="*/ 5 w 113"/>
                <a:gd name="T65" fmla="*/ 5 h 307"/>
                <a:gd name="T66" fmla="*/ 0 w 113"/>
                <a:gd name="T67" fmla="*/ 0 h 307"/>
                <a:gd name="T68" fmla="*/ 0 w 113"/>
                <a:gd name="T69" fmla="*/ 307 h 30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7"/>
                <a:gd name="T107" fmla="*/ 113 w 113"/>
                <a:gd name="T108" fmla="*/ 307 h 30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7">
                  <a:moveTo>
                    <a:pt x="0" y="307"/>
                  </a:moveTo>
                  <a:lnTo>
                    <a:pt x="5" y="302"/>
                  </a:lnTo>
                  <a:lnTo>
                    <a:pt x="11" y="298"/>
                  </a:lnTo>
                  <a:lnTo>
                    <a:pt x="17" y="294"/>
                  </a:lnTo>
                  <a:lnTo>
                    <a:pt x="23" y="291"/>
                  </a:lnTo>
                  <a:lnTo>
                    <a:pt x="29" y="290"/>
                  </a:lnTo>
                  <a:lnTo>
                    <a:pt x="38" y="289"/>
                  </a:lnTo>
                  <a:lnTo>
                    <a:pt x="45" y="286"/>
                  </a:lnTo>
                  <a:lnTo>
                    <a:pt x="55" y="285"/>
                  </a:lnTo>
                  <a:lnTo>
                    <a:pt x="64" y="283"/>
                  </a:lnTo>
                  <a:lnTo>
                    <a:pt x="74" y="281"/>
                  </a:lnTo>
                  <a:lnTo>
                    <a:pt x="84" y="280"/>
                  </a:lnTo>
                  <a:lnTo>
                    <a:pt x="93" y="277"/>
                  </a:lnTo>
                  <a:lnTo>
                    <a:pt x="101" y="274"/>
                  </a:lnTo>
                  <a:lnTo>
                    <a:pt x="107" y="269"/>
                  </a:lnTo>
                  <a:lnTo>
                    <a:pt x="112" y="264"/>
                  </a:lnTo>
                  <a:lnTo>
                    <a:pt x="113" y="256"/>
                  </a:lnTo>
                  <a:lnTo>
                    <a:pt x="113" y="51"/>
                  </a:lnTo>
                  <a:lnTo>
                    <a:pt x="112" y="43"/>
                  </a:lnTo>
                  <a:lnTo>
                    <a:pt x="107" y="38"/>
                  </a:lnTo>
                  <a:lnTo>
                    <a:pt x="101" y="32"/>
                  </a:lnTo>
                  <a:lnTo>
                    <a:pt x="93" y="30"/>
                  </a:lnTo>
                  <a:lnTo>
                    <a:pt x="84" y="27"/>
                  </a:lnTo>
                  <a:lnTo>
                    <a:pt x="74" y="26"/>
                  </a:lnTo>
                  <a:lnTo>
                    <a:pt x="64" y="23"/>
                  </a:lnTo>
                  <a:lnTo>
                    <a:pt x="55" y="22"/>
                  </a:lnTo>
                  <a:lnTo>
                    <a:pt x="45" y="21"/>
                  </a:lnTo>
                  <a:lnTo>
                    <a:pt x="38" y="18"/>
                  </a:lnTo>
                  <a:lnTo>
                    <a:pt x="29" y="17"/>
                  </a:lnTo>
                  <a:lnTo>
                    <a:pt x="23" y="14"/>
                  </a:lnTo>
                  <a:lnTo>
                    <a:pt x="17" y="13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7"/>
                  </a:lnTo>
                  <a:close/>
                </a:path>
              </a:pathLst>
            </a:custGeom>
            <a:solidFill>
              <a:srgbClr val="007FE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3" name="Freeform 71"/>
            <p:cNvSpPr>
              <a:spLocks/>
            </p:cNvSpPr>
            <p:nvPr/>
          </p:nvSpPr>
          <p:spPr bwMode="auto">
            <a:xfrm>
              <a:off x="4547" y="2841"/>
              <a:ext cx="57" cy="28"/>
            </a:xfrm>
            <a:custGeom>
              <a:avLst/>
              <a:gdLst>
                <a:gd name="T0" fmla="*/ 57 w 57"/>
                <a:gd name="T1" fmla="*/ 0 h 28"/>
                <a:gd name="T2" fmla="*/ 57 w 57"/>
                <a:gd name="T3" fmla="*/ 0 h 28"/>
                <a:gd name="T4" fmla="*/ 47 w 57"/>
                <a:gd name="T5" fmla="*/ 1 h 28"/>
                <a:gd name="T6" fmla="*/ 40 w 57"/>
                <a:gd name="T7" fmla="*/ 4 h 28"/>
                <a:gd name="T8" fmla="*/ 31 w 57"/>
                <a:gd name="T9" fmla="*/ 5 h 28"/>
                <a:gd name="T10" fmla="*/ 24 w 57"/>
                <a:gd name="T11" fmla="*/ 6 h 28"/>
                <a:gd name="T12" fmla="*/ 18 w 57"/>
                <a:gd name="T13" fmla="*/ 9 h 28"/>
                <a:gd name="T14" fmla="*/ 11 w 57"/>
                <a:gd name="T15" fmla="*/ 13 h 28"/>
                <a:gd name="T16" fmla="*/ 5 w 57"/>
                <a:gd name="T17" fmla="*/ 17 h 28"/>
                <a:gd name="T18" fmla="*/ 0 w 57"/>
                <a:gd name="T19" fmla="*/ 23 h 28"/>
                <a:gd name="T20" fmla="*/ 5 w 57"/>
                <a:gd name="T21" fmla="*/ 28 h 28"/>
                <a:gd name="T22" fmla="*/ 9 w 57"/>
                <a:gd name="T23" fmla="*/ 24 h 28"/>
                <a:gd name="T24" fmla="*/ 15 w 57"/>
                <a:gd name="T25" fmla="*/ 21 h 28"/>
                <a:gd name="T26" fmla="*/ 20 w 57"/>
                <a:gd name="T27" fmla="*/ 17 h 28"/>
                <a:gd name="T28" fmla="*/ 26 w 57"/>
                <a:gd name="T29" fmla="*/ 14 h 28"/>
                <a:gd name="T30" fmla="*/ 31 w 57"/>
                <a:gd name="T31" fmla="*/ 13 h 28"/>
                <a:gd name="T32" fmla="*/ 40 w 57"/>
                <a:gd name="T33" fmla="*/ 12 h 28"/>
                <a:gd name="T34" fmla="*/ 47 w 57"/>
                <a:gd name="T35" fmla="*/ 9 h 28"/>
                <a:gd name="T36" fmla="*/ 57 w 57"/>
                <a:gd name="T37" fmla="*/ 8 h 28"/>
                <a:gd name="T38" fmla="*/ 57 w 57"/>
                <a:gd name="T39" fmla="*/ 8 h 28"/>
                <a:gd name="T40" fmla="*/ 57 w 57"/>
                <a:gd name="T41" fmla="*/ 0 h 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8"/>
                <a:gd name="T65" fmla="*/ 57 w 57"/>
                <a:gd name="T66" fmla="*/ 28 h 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8">
                  <a:moveTo>
                    <a:pt x="57" y="0"/>
                  </a:moveTo>
                  <a:lnTo>
                    <a:pt x="57" y="0"/>
                  </a:lnTo>
                  <a:lnTo>
                    <a:pt x="47" y="1"/>
                  </a:lnTo>
                  <a:lnTo>
                    <a:pt x="40" y="4"/>
                  </a:lnTo>
                  <a:lnTo>
                    <a:pt x="31" y="5"/>
                  </a:lnTo>
                  <a:lnTo>
                    <a:pt x="24" y="6"/>
                  </a:lnTo>
                  <a:lnTo>
                    <a:pt x="18" y="9"/>
                  </a:lnTo>
                  <a:lnTo>
                    <a:pt x="11" y="13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5" y="28"/>
                  </a:lnTo>
                  <a:lnTo>
                    <a:pt x="9" y="24"/>
                  </a:lnTo>
                  <a:lnTo>
                    <a:pt x="15" y="21"/>
                  </a:lnTo>
                  <a:lnTo>
                    <a:pt x="20" y="17"/>
                  </a:lnTo>
                  <a:lnTo>
                    <a:pt x="26" y="14"/>
                  </a:lnTo>
                  <a:lnTo>
                    <a:pt x="31" y="13"/>
                  </a:lnTo>
                  <a:lnTo>
                    <a:pt x="40" y="12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4" name="Freeform 72"/>
            <p:cNvSpPr>
              <a:spLocks/>
            </p:cNvSpPr>
            <p:nvPr/>
          </p:nvSpPr>
          <p:spPr bwMode="auto">
            <a:xfrm>
              <a:off x="4604" y="2816"/>
              <a:ext cx="63" cy="33"/>
            </a:xfrm>
            <a:custGeom>
              <a:avLst/>
              <a:gdLst>
                <a:gd name="T0" fmla="*/ 53 w 63"/>
                <a:gd name="T1" fmla="*/ 0 h 33"/>
                <a:gd name="T2" fmla="*/ 53 w 63"/>
                <a:gd name="T3" fmla="*/ 0 h 33"/>
                <a:gd name="T4" fmla="*/ 53 w 63"/>
                <a:gd name="T5" fmla="*/ 7 h 33"/>
                <a:gd name="T6" fmla="*/ 49 w 63"/>
                <a:gd name="T7" fmla="*/ 11 h 33"/>
                <a:gd name="T8" fmla="*/ 44 w 63"/>
                <a:gd name="T9" fmla="*/ 15 h 33"/>
                <a:gd name="T10" fmla="*/ 37 w 63"/>
                <a:gd name="T11" fmla="*/ 17 h 33"/>
                <a:gd name="T12" fmla="*/ 29 w 63"/>
                <a:gd name="T13" fmla="*/ 20 h 33"/>
                <a:gd name="T14" fmla="*/ 19 w 63"/>
                <a:gd name="T15" fmla="*/ 21 h 33"/>
                <a:gd name="T16" fmla="*/ 9 w 63"/>
                <a:gd name="T17" fmla="*/ 24 h 33"/>
                <a:gd name="T18" fmla="*/ 0 w 63"/>
                <a:gd name="T19" fmla="*/ 25 h 33"/>
                <a:gd name="T20" fmla="*/ 0 w 63"/>
                <a:gd name="T21" fmla="*/ 33 h 33"/>
                <a:gd name="T22" fmla="*/ 9 w 63"/>
                <a:gd name="T23" fmla="*/ 31 h 33"/>
                <a:gd name="T24" fmla="*/ 19 w 63"/>
                <a:gd name="T25" fmla="*/ 29 h 33"/>
                <a:gd name="T26" fmla="*/ 29 w 63"/>
                <a:gd name="T27" fmla="*/ 27 h 33"/>
                <a:gd name="T28" fmla="*/ 40 w 63"/>
                <a:gd name="T29" fmla="*/ 25 h 33"/>
                <a:gd name="T30" fmla="*/ 47 w 63"/>
                <a:gd name="T31" fmla="*/ 22 h 33"/>
                <a:gd name="T32" fmla="*/ 54 w 63"/>
                <a:gd name="T33" fmla="*/ 16 h 33"/>
                <a:gd name="T34" fmla="*/ 60 w 63"/>
                <a:gd name="T35" fmla="*/ 9 h 33"/>
                <a:gd name="T36" fmla="*/ 63 w 63"/>
                <a:gd name="T37" fmla="*/ 0 h 33"/>
                <a:gd name="T38" fmla="*/ 63 w 63"/>
                <a:gd name="T39" fmla="*/ 0 h 33"/>
                <a:gd name="T40" fmla="*/ 53 w 63"/>
                <a:gd name="T41" fmla="*/ 0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53" y="0"/>
                  </a:moveTo>
                  <a:lnTo>
                    <a:pt x="53" y="0"/>
                  </a:lnTo>
                  <a:lnTo>
                    <a:pt x="53" y="7"/>
                  </a:lnTo>
                  <a:lnTo>
                    <a:pt x="49" y="11"/>
                  </a:lnTo>
                  <a:lnTo>
                    <a:pt x="44" y="15"/>
                  </a:lnTo>
                  <a:lnTo>
                    <a:pt x="37" y="17"/>
                  </a:lnTo>
                  <a:lnTo>
                    <a:pt x="29" y="20"/>
                  </a:lnTo>
                  <a:lnTo>
                    <a:pt x="19" y="21"/>
                  </a:lnTo>
                  <a:lnTo>
                    <a:pt x="9" y="24"/>
                  </a:lnTo>
                  <a:lnTo>
                    <a:pt x="0" y="25"/>
                  </a:lnTo>
                  <a:lnTo>
                    <a:pt x="0" y="33"/>
                  </a:lnTo>
                  <a:lnTo>
                    <a:pt x="9" y="31"/>
                  </a:lnTo>
                  <a:lnTo>
                    <a:pt x="19" y="29"/>
                  </a:lnTo>
                  <a:lnTo>
                    <a:pt x="29" y="27"/>
                  </a:lnTo>
                  <a:lnTo>
                    <a:pt x="40" y="25"/>
                  </a:lnTo>
                  <a:lnTo>
                    <a:pt x="47" y="22"/>
                  </a:lnTo>
                  <a:lnTo>
                    <a:pt x="54" y="16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5" name="Freeform 73"/>
            <p:cNvSpPr>
              <a:spLocks/>
            </p:cNvSpPr>
            <p:nvPr/>
          </p:nvSpPr>
          <p:spPr bwMode="auto">
            <a:xfrm>
              <a:off x="4657" y="2611"/>
              <a:ext cx="10" cy="205"/>
            </a:xfrm>
            <a:custGeom>
              <a:avLst/>
              <a:gdLst>
                <a:gd name="T0" fmla="*/ 0 w 10"/>
                <a:gd name="T1" fmla="*/ 0 h 205"/>
                <a:gd name="T2" fmla="*/ 0 w 10"/>
                <a:gd name="T3" fmla="*/ 0 h 205"/>
                <a:gd name="T4" fmla="*/ 0 w 10"/>
                <a:gd name="T5" fmla="*/ 205 h 205"/>
                <a:gd name="T6" fmla="*/ 10 w 10"/>
                <a:gd name="T7" fmla="*/ 205 h 205"/>
                <a:gd name="T8" fmla="*/ 10 w 10"/>
                <a:gd name="T9" fmla="*/ 0 h 205"/>
                <a:gd name="T10" fmla="*/ 10 w 10"/>
                <a:gd name="T11" fmla="*/ 0 h 205"/>
                <a:gd name="T12" fmla="*/ 0 w 10"/>
                <a:gd name="T13" fmla="*/ 0 h 2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5"/>
                <a:gd name="T23" fmla="*/ 10 w 10"/>
                <a:gd name="T24" fmla="*/ 205 h 2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5">
                  <a:moveTo>
                    <a:pt x="0" y="0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10" y="20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6" name="Freeform 74"/>
            <p:cNvSpPr>
              <a:spLocks/>
            </p:cNvSpPr>
            <p:nvPr/>
          </p:nvSpPr>
          <p:spPr bwMode="auto">
            <a:xfrm>
              <a:off x="4604" y="2578"/>
              <a:ext cx="63" cy="33"/>
            </a:xfrm>
            <a:custGeom>
              <a:avLst/>
              <a:gdLst>
                <a:gd name="T0" fmla="*/ 0 w 63"/>
                <a:gd name="T1" fmla="*/ 8 h 33"/>
                <a:gd name="T2" fmla="*/ 0 w 63"/>
                <a:gd name="T3" fmla="*/ 8 h 33"/>
                <a:gd name="T4" fmla="*/ 9 w 63"/>
                <a:gd name="T5" fmla="*/ 9 h 33"/>
                <a:gd name="T6" fmla="*/ 19 w 63"/>
                <a:gd name="T7" fmla="*/ 12 h 33"/>
                <a:gd name="T8" fmla="*/ 29 w 63"/>
                <a:gd name="T9" fmla="*/ 13 h 33"/>
                <a:gd name="T10" fmla="*/ 37 w 63"/>
                <a:gd name="T11" fmla="*/ 16 h 33"/>
                <a:gd name="T12" fmla="*/ 44 w 63"/>
                <a:gd name="T13" fmla="*/ 18 h 33"/>
                <a:gd name="T14" fmla="*/ 49 w 63"/>
                <a:gd name="T15" fmla="*/ 22 h 33"/>
                <a:gd name="T16" fmla="*/ 53 w 63"/>
                <a:gd name="T17" fmla="*/ 26 h 33"/>
                <a:gd name="T18" fmla="*/ 53 w 63"/>
                <a:gd name="T19" fmla="*/ 33 h 33"/>
                <a:gd name="T20" fmla="*/ 63 w 63"/>
                <a:gd name="T21" fmla="*/ 33 h 33"/>
                <a:gd name="T22" fmla="*/ 60 w 63"/>
                <a:gd name="T23" fmla="*/ 24 h 33"/>
                <a:gd name="T24" fmla="*/ 54 w 63"/>
                <a:gd name="T25" fmla="*/ 17 h 33"/>
                <a:gd name="T26" fmla="*/ 47 w 63"/>
                <a:gd name="T27" fmla="*/ 11 h 33"/>
                <a:gd name="T28" fmla="*/ 40 w 63"/>
                <a:gd name="T29" fmla="*/ 8 h 33"/>
                <a:gd name="T30" fmla="*/ 29 w 63"/>
                <a:gd name="T31" fmla="*/ 5 h 33"/>
                <a:gd name="T32" fmla="*/ 19 w 63"/>
                <a:gd name="T33" fmla="*/ 4 h 33"/>
                <a:gd name="T34" fmla="*/ 9 w 63"/>
                <a:gd name="T35" fmla="*/ 2 h 33"/>
                <a:gd name="T36" fmla="*/ 0 w 63"/>
                <a:gd name="T37" fmla="*/ 0 h 33"/>
                <a:gd name="T38" fmla="*/ 0 w 63"/>
                <a:gd name="T39" fmla="*/ 0 h 33"/>
                <a:gd name="T40" fmla="*/ 0 w 63"/>
                <a:gd name="T41" fmla="*/ 8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9" y="12"/>
                  </a:lnTo>
                  <a:lnTo>
                    <a:pt x="29" y="13"/>
                  </a:lnTo>
                  <a:lnTo>
                    <a:pt x="37" y="16"/>
                  </a:lnTo>
                  <a:lnTo>
                    <a:pt x="44" y="18"/>
                  </a:lnTo>
                  <a:lnTo>
                    <a:pt x="49" y="22"/>
                  </a:lnTo>
                  <a:lnTo>
                    <a:pt x="53" y="26"/>
                  </a:lnTo>
                  <a:lnTo>
                    <a:pt x="53" y="33"/>
                  </a:lnTo>
                  <a:lnTo>
                    <a:pt x="63" y="33"/>
                  </a:lnTo>
                  <a:lnTo>
                    <a:pt x="60" y="24"/>
                  </a:lnTo>
                  <a:lnTo>
                    <a:pt x="54" y="17"/>
                  </a:lnTo>
                  <a:lnTo>
                    <a:pt x="47" y="11"/>
                  </a:lnTo>
                  <a:lnTo>
                    <a:pt x="40" y="8"/>
                  </a:lnTo>
                  <a:lnTo>
                    <a:pt x="29" y="5"/>
                  </a:lnTo>
                  <a:lnTo>
                    <a:pt x="19" y="4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7" name="Freeform 75"/>
            <p:cNvSpPr>
              <a:spLocks/>
            </p:cNvSpPr>
            <p:nvPr/>
          </p:nvSpPr>
          <p:spPr bwMode="auto">
            <a:xfrm>
              <a:off x="4544" y="2547"/>
              <a:ext cx="60" cy="39"/>
            </a:xfrm>
            <a:custGeom>
              <a:avLst/>
              <a:gdLst>
                <a:gd name="T0" fmla="*/ 10 w 60"/>
                <a:gd name="T1" fmla="*/ 13 h 39"/>
                <a:gd name="T2" fmla="*/ 3 w 60"/>
                <a:gd name="T3" fmla="*/ 16 h 39"/>
                <a:gd name="T4" fmla="*/ 8 w 60"/>
                <a:gd name="T5" fmla="*/ 22 h 39"/>
                <a:gd name="T6" fmla="*/ 14 w 60"/>
                <a:gd name="T7" fmla="*/ 26 h 39"/>
                <a:gd name="T8" fmla="*/ 21 w 60"/>
                <a:gd name="T9" fmla="*/ 30 h 39"/>
                <a:gd name="T10" fmla="*/ 27 w 60"/>
                <a:gd name="T11" fmla="*/ 31 h 39"/>
                <a:gd name="T12" fmla="*/ 34 w 60"/>
                <a:gd name="T13" fmla="*/ 34 h 39"/>
                <a:gd name="T14" fmla="*/ 43 w 60"/>
                <a:gd name="T15" fmla="*/ 35 h 39"/>
                <a:gd name="T16" fmla="*/ 50 w 60"/>
                <a:gd name="T17" fmla="*/ 38 h 39"/>
                <a:gd name="T18" fmla="*/ 60 w 60"/>
                <a:gd name="T19" fmla="*/ 39 h 39"/>
                <a:gd name="T20" fmla="*/ 60 w 60"/>
                <a:gd name="T21" fmla="*/ 31 h 39"/>
                <a:gd name="T22" fmla="*/ 50 w 60"/>
                <a:gd name="T23" fmla="*/ 30 h 39"/>
                <a:gd name="T24" fmla="*/ 43 w 60"/>
                <a:gd name="T25" fmla="*/ 27 h 39"/>
                <a:gd name="T26" fmla="*/ 34 w 60"/>
                <a:gd name="T27" fmla="*/ 26 h 39"/>
                <a:gd name="T28" fmla="*/ 29 w 60"/>
                <a:gd name="T29" fmla="*/ 23 h 39"/>
                <a:gd name="T30" fmla="*/ 23 w 60"/>
                <a:gd name="T31" fmla="*/ 22 h 39"/>
                <a:gd name="T32" fmla="*/ 18 w 60"/>
                <a:gd name="T33" fmla="*/ 18 h 39"/>
                <a:gd name="T34" fmla="*/ 12 w 60"/>
                <a:gd name="T35" fmla="*/ 14 h 39"/>
                <a:gd name="T36" fmla="*/ 8 w 60"/>
                <a:gd name="T37" fmla="*/ 11 h 39"/>
                <a:gd name="T38" fmla="*/ 0 w 60"/>
                <a:gd name="T39" fmla="*/ 13 h 39"/>
                <a:gd name="T40" fmla="*/ 8 w 60"/>
                <a:gd name="T41" fmla="*/ 11 h 39"/>
                <a:gd name="T42" fmla="*/ 0 w 60"/>
                <a:gd name="T43" fmla="*/ 0 h 39"/>
                <a:gd name="T44" fmla="*/ 0 w 60"/>
                <a:gd name="T45" fmla="*/ 13 h 39"/>
                <a:gd name="T46" fmla="*/ 10 w 60"/>
                <a:gd name="T47" fmla="*/ 13 h 3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9"/>
                <a:gd name="T74" fmla="*/ 60 w 60"/>
                <a:gd name="T75" fmla="*/ 39 h 3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9">
                  <a:moveTo>
                    <a:pt x="10" y="13"/>
                  </a:moveTo>
                  <a:lnTo>
                    <a:pt x="3" y="16"/>
                  </a:lnTo>
                  <a:lnTo>
                    <a:pt x="8" y="22"/>
                  </a:lnTo>
                  <a:lnTo>
                    <a:pt x="14" y="26"/>
                  </a:lnTo>
                  <a:lnTo>
                    <a:pt x="21" y="30"/>
                  </a:lnTo>
                  <a:lnTo>
                    <a:pt x="27" y="31"/>
                  </a:lnTo>
                  <a:lnTo>
                    <a:pt x="34" y="34"/>
                  </a:lnTo>
                  <a:lnTo>
                    <a:pt x="43" y="35"/>
                  </a:lnTo>
                  <a:lnTo>
                    <a:pt x="50" y="38"/>
                  </a:lnTo>
                  <a:lnTo>
                    <a:pt x="60" y="39"/>
                  </a:lnTo>
                  <a:lnTo>
                    <a:pt x="60" y="31"/>
                  </a:lnTo>
                  <a:lnTo>
                    <a:pt x="50" y="30"/>
                  </a:lnTo>
                  <a:lnTo>
                    <a:pt x="43" y="27"/>
                  </a:lnTo>
                  <a:lnTo>
                    <a:pt x="34" y="26"/>
                  </a:lnTo>
                  <a:lnTo>
                    <a:pt x="29" y="23"/>
                  </a:lnTo>
                  <a:lnTo>
                    <a:pt x="23" y="22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8" y="11"/>
                  </a:lnTo>
                  <a:lnTo>
                    <a:pt x="0" y="13"/>
                  </a:lnTo>
                  <a:lnTo>
                    <a:pt x="8" y="11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8" name="Freeform 76"/>
            <p:cNvSpPr>
              <a:spLocks/>
            </p:cNvSpPr>
            <p:nvPr/>
          </p:nvSpPr>
          <p:spPr bwMode="auto">
            <a:xfrm>
              <a:off x="4544" y="2560"/>
              <a:ext cx="10" cy="320"/>
            </a:xfrm>
            <a:custGeom>
              <a:avLst/>
              <a:gdLst>
                <a:gd name="T0" fmla="*/ 3 w 10"/>
                <a:gd name="T1" fmla="*/ 304 h 320"/>
                <a:gd name="T2" fmla="*/ 10 w 10"/>
                <a:gd name="T3" fmla="*/ 307 h 320"/>
                <a:gd name="T4" fmla="*/ 10 w 10"/>
                <a:gd name="T5" fmla="*/ 0 h 320"/>
                <a:gd name="T6" fmla="*/ 0 w 10"/>
                <a:gd name="T7" fmla="*/ 0 h 320"/>
                <a:gd name="T8" fmla="*/ 0 w 10"/>
                <a:gd name="T9" fmla="*/ 307 h 320"/>
                <a:gd name="T10" fmla="*/ 8 w 10"/>
                <a:gd name="T11" fmla="*/ 309 h 320"/>
                <a:gd name="T12" fmla="*/ 0 w 10"/>
                <a:gd name="T13" fmla="*/ 307 h 320"/>
                <a:gd name="T14" fmla="*/ 0 w 10"/>
                <a:gd name="T15" fmla="*/ 320 h 320"/>
                <a:gd name="T16" fmla="*/ 8 w 10"/>
                <a:gd name="T17" fmla="*/ 309 h 320"/>
                <a:gd name="T18" fmla="*/ 3 w 10"/>
                <a:gd name="T19" fmla="*/ 304 h 32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20"/>
                <a:gd name="T32" fmla="*/ 10 w 10"/>
                <a:gd name="T33" fmla="*/ 320 h 32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20">
                  <a:moveTo>
                    <a:pt x="3" y="304"/>
                  </a:moveTo>
                  <a:lnTo>
                    <a:pt x="10" y="30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7"/>
                  </a:lnTo>
                  <a:lnTo>
                    <a:pt x="8" y="309"/>
                  </a:lnTo>
                  <a:lnTo>
                    <a:pt x="0" y="307"/>
                  </a:lnTo>
                  <a:lnTo>
                    <a:pt x="0" y="320"/>
                  </a:lnTo>
                  <a:lnTo>
                    <a:pt x="8" y="309"/>
                  </a:lnTo>
                  <a:lnTo>
                    <a:pt x="3" y="3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79" name="Freeform 77"/>
            <p:cNvSpPr>
              <a:spLocks/>
            </p:cNvSpPr>
            <p:nvPr/>
          </p:nvSpPr>
          <p:spPr bwMode="auto">
            <a:xfrm>
              <a:off x="4549" y="2278"/>
              <a:ext cx="113" cy="304"/>
            </a:xfrm>
            <a:custGeom>
              <a:avLst/>
              <a:gdLst>
                <a:gd name="T0" fmla="*/ 0 w 113"/>
                <a:gd name="T1" fmla="*/ 304 h 304"/>
                <a:gd name="T2" fmla="*/ 5 w 113"/>
                <a:gd name="T3" fmla="*/ 299 h 304"/>
                <a:gd name="T4" fmla="*/ 11 w 113"/>
                <a:gd name="T5" fmla="*/ 295 h 304"/>
                <a:gd name="T6" fmla="*/ 17 w 113"/>
                <a:gd name="T7" fmla="*/ 292 h 304"/>
                <a:gd name="T8" fmla="*/ 23 w 113"/>
                <a:gd name="T9" fmla="*/ 290 h 304"/>
                <a:gd name="T10" fmla="*/ 29 w 113"/>
                <a:gd name="T11" fmla="*/ 287 h 304"/>
                <a:gd name="T12" fmla="*/ 38 w 113"/>
                <a:gd name="T13" fmla="*/ 286 h 304"/>
                <a:gd name="T14" fmla="*/ 45 w 113"/>
                <a:gd name="T15" fmla="*/ 283 h 304"/>
                <a:gd name="T16" fmla="*/ 55 w 113"/>
                <a:gd name="T17" fmla="*/ 282 h 304"/>
                <a:gd name="T18" fmla="*/ 64 w 113"/>
                <a:gd name="T19" fmla="*/ 281 h 304"/>
                <a:gd name="T20" fmla="*/ 74 w 113"/>
                <a:gd name="T21" fmla="*/ 280 h 304"/>
                <a:gd name="T22" fmla="*/ 84 w 113"/>
                <a:gd name="T23" fmla="*/ 278 h 304"/>
                <a:gd name="T24" fmla="*/ 93 w 113"/>
                <a:gd name="T25" fmla="*/ 276 h 304"/>
                <a:gd name="T26" fmla="*/ 101 w 113"/>
                <a:gd name="T27" fmla="*/ 273 h 304"/>
                <a:gd name="T28" fmla="*/ 107 w 113"/>
                <a:gd name="T29" fmla="*/ 268 h 304"/>
                <a:gd name="T30" fmla="*/ 112 w 113"/>
                <a:gd name="T31" fmla="*/ 261 h 304"/>
                <a:gd name="T32" fmla="*/ 113 w 113"/>
                <a:gd name="T33" fmla="*/ 254 h 304"/>
                <a:gd name="T34" fmla="*/ 113 w 113"/>
                <a:gd name="T35" fmla="*/ 49 h 304"/>
                <a:gd name="T36" fmla="*/ 112 w 113"/>
                <a:gd name="T37" fmla="*/ 41 h 304"/>
                <a:gd name="T38" fmla="*/ 107 w 113"/>
                <a:gd name="T39" fmla="*/ 36 h 304"/>
                <a:gd name="T40" fmla="*/ 101 w 113"/>
                <a:gd name="T41" fmla="*/ 31 h 304"/>
                <a:gd name="T42" fmla="*/ 93 w 113"/>
                <a:gd name="T43" fmla="*/ 29 h 304"/>
                <a:gd name="T44" fmla="*/ 84 w 113"/>
                <a:gd name="T45" fmla="*/ 26 h 304"/>
                <a:gd name="T46" fmla="*/ 74 w 113"/>
                <a:gd name="T47" fmla="*/ 25 h 304"/>
                <a:gd name="T48" fmla="*/ 64 w 113"/>
                <a:gd name="T49" fmla="*/ 23 h 304"/>
                <a:gd name="T50" fmla="*/ 55 w 113"/>
                <a:gd name="T51" fmla="*/ 22 h 304"/>
                <a:gd name="T52" fmla="*/ 45 w 113"/>
                <a:gd name="T53" fmla="*/ 21 h 304"/>
                <a:gd name="T54" fmla="*/ 38 w 113"/>
                <a:gd name="T55" fmla="*/ 18 h 304"/>
                <a:gd name="T56" fmla="*/ 29 w 113"/>
                <a:gd name="T57" fmla="*/ 17 h 304"/>
                <a:gd name="T58" fmla="*/ 23 w 113"/>
                <a:gd name="T59" fmla="*/ 14 h 304"/>
                <a:gd name="T60" fmla="*/ 17 w 113"/>
                <a:gd name="T61" fmla="*/ 12 h 304"/>
                <a:gd name="T62" fmla="*/ 11 w 113"/>
                <a:gd name="T63" fmla="*/ 9 h 304"/>
                <a:gd name="T64" fmla="*/ 5 w 113"/>
                <a:gd name="T65" fmla="*/ 5 h 304"/>
                <a:gd name="T66" fmla="*/ 0 w 113"/>
                <a:gd name="T67" fmla="*/ 0 h 304"/>
                <a:gd name="T68" fmla="*/ 0 w 113"/>
                <a:gd name="T69" fmla="*/ 304 h 3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4"/>
                <a:gd name="T107" fmla="*/ 113 w 113"/>
                <a:gd name="T108" fmla="*/ 304 h 3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4">
                  <a:moveTo>
                    <a:pt x="0" y="304"/>
                  </a:moveTo>
                  <a:lnTo>
                    <a:pt x="5" y="299"/>
                  </a:lnTo>
                  <a:lnTo>
                    <a:pt x="11" y="295"/>
                  </a:lnTo>
                  <a:lnTo>
                    <a:pt x="17" y="292"/>
                  </a:lnTo>
                  <a:lnTo>
                    <a:pt x="23" y="290"/>
                  </a:lnTo>
                  <a:lnTo>
                    <a:pt x="29" y="287"/>
                  </a:lnTo>
                  <a:lnTo>
                    <a:pt x="38" y="286"/>
                  </a:lnTo>
                  <a:lnTo>
                    <a:pt x="45" y="283"/>
                  </a:lnTo>
                  <a:lnTo>
                    <a:pt x="55" y="282"/>
                  </a:lnTo>
                  <a:lnTo>
                    <a:pt x="64" y="281"/>
                  </a:lnTo>
                  <a:lnTo>
                    <a:pt x="74" y="280"/>
                  </a:lnTo>
                  <a:lnTo>
                    <a:pt x="84" y="278"/>
                  </a:lnTo>
                  <a:lnTo>
                    <a:pt x="93" y="276"/>
                  </a:lnTo>
                  <a:lnTo>
                    <a:pt x="101" y="273"/>
                  </a:lnTo>
                  <a:lnTo>
                    <a:pt x="107" y="268"/>
                  </a:lnTo>
                  <a:lnTo>
                    <a:pt x="112" y="261"/>
                  </a:lnTo>
                  <a:lnTo>
                    <a:pt x="113" y="254"/>
                  </a:lnTo>
                  <a:lnTo>
                    <a:pt x="113" y="49"/>
                  </a:lnTo>
                  <a:lnTo>
                    <a:pt x="112" y="41"/>
                  </a:lnTo>
                  <a:lnTo>
                    <a:pt x="107" y="36"/>
                  </a:lnTo>
                  <a:lnTo>
                    <a:pt x="101" y="31"/>
                  </a:lnTo>
                  <a:lnTo>
                    <a:pt x="93" y="29"/>
                  </a:lnTo>
                  <a:lnTo>
                    <a:pt x="84" y="26"/>
                  </a:lnTo>
                  <a:lnTo>
                    <a:pt x="74" y="25"/>
                  </a:lnTo>
                  <a:lnTo>
                    <a:pt x="64" y="23"/>
                  </a:lnTo>
                  <a:lnTo>
                    <a:pt x="55" y="22"/>
                  </a:lnTo>
                  <a:lnTo>
                    <a:pt x="45" y="21"/>
                  </a:lnTo>
                  <a:lnTo>
                    <a:pt x="38" y="18"/>
                  </a:lnTo>
                  <a:lnTo>
                    <a:pt x="29" y="17"/>
                  </a:lnTo>
                  <a:lnTo>
                    <a:pt x="23" y="14"/>
                  </a:lnTo>
                  <a:lnTo>
                    <a:pt x="17" y="12"/>
                  </a:lnTo>
                  <a:lnTo>
                    <a:pt x="11" y="9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FF3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0" name="Freeform 78"/>
            <p:cNvSpPr>
              <a:spLocks/>
            </p:cNvSpPr>
            <p:nvPr/>
          </p:nvSpPr>
          <p:spPr bwMode="auto">
            <a:xfrm>
              <a:off x="4547" y="2556"/>
              <a:ext cx="57" cy="29"/>
            </a:xfrm>
            <a:custGeom>
              <a:avLst/>
              <a:gdLst>
                <a:gd name="T0" fmla="*/ 57 w 57"/>
                <a:gd name="T1" fmla="*/ 0 h 29"/>
                <a:gd name="T2" fmla="*/ 57 w 57"/>
                <a:gd name="T3" fmla="*/ 0 h 29"/>
                <a:gd name="T4" fmla="*/ 47 w 57"/>
                <a:gd name="T5" fmla="*/ 2 h 29"/>
                <a:gd name="T6" fmla="*/ 40 w 57"/>
                <a:gd name="T7" fmla="*/ 4 h 29"/>
                <a:gd name="T8" fmla="*/ 31 w 57"/>
                <a:gd name="T9" fmla="*/ 5 h 29"/>
                <a:gd name="T10" fmla="*/ 24 w 57"/>
                <a:gd name="T11" fmla="*/ 8 h 29"/>
                <a:gd name="T12" fmla="*/ 18 w 57"/>
                <a:gd name="T13" fmla="*/ 11 h 29"/>
                <a:gd name="T14" fmla="*/ 12 w 57"/>
                <a:gd name="T15" fmla="*/ 13 h 29"/>
                <a:gd name="T16" fmla="*/ 5 w 57"/>
                <a:gd name="T17" fmla="*/ 17 h 29"/>
                <a:gd name="T18" fmla="*/ 0 w 57"/>
                <a:gd name="T19" fmla="*/ 24 h 29"/>
                <a:gd name="T20" fmla="*/ 5 w 57"/>
                <a:gd name="T21" fmla="*/ 29 h 29"/>
                <a:gd name="T22" fmla="*/ 9 w 57"/>
                <a:gd name="T23" fmla="*/ 25 h 29"/>
                <a:gd name="T24" fmla="*/ 14 w 57"/>
                <a:gd name="T25" fmla="*/ 21 h 29"/>
                <a:gd name="T26" fmla="*/ 20 w 57"/>
                <a:gd name="T27" fmla="*/ 18 h 29"/>
                <a:gd name="T28" fmla="*/ 26 w 57"/>
                <a:gd name="T29" fmla="*/ 16 h 29"/>
                <a:gd name="T30" fmla="*/ 31 w 57"/>
                <a:gd name="T31" fmla="*/ 13 h 29"/>
                <a:gd name="T32" fmla="*/ 40 w 57"/>
                <a:gd name="T33" fmla="*/ 12 h 29"/>
                <a:gd name="T34" fmla="*/ 47 w 57"/>
                <a:gd name="T35" fmla="*/ 9 h 29"/>
                <a:gd name="T36" fmla="*/ 57 w 57"/>
                <a:gd name="T37" fmla="*/ 8 h 29"/>
                <a:gd name="T38" fmla="*/ 57 w 57"/>
                <a:gd name="T39" fmla="*/ 8 h 29"/>
                <a:gd name="T40" fmla="*/ 57 w 57"/>
                <a:gd name="T41" fmla="*/ 0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57" y="0"/>
                  </a:moveTo>
                  <a:lnTo>
                    <a:pt x="57" y="0"/>
                  </a:lnTo>
                  <a:lnTo>
                    <a:pt x="47" y="2"/>
                  </a:lnTo>
                  <a:lnTo>
                    <a:pt x="40" y="4"/>
                  </a:lnTo>
                  <a:lnTo>
                    <a:pt x="31" y="5"/>
                  </a:lnTo>
                  <a:lnTo>
                    <a:pt x="24" y="8"/>
                  </a:lnTo>
                  <a:lnTo>
                    <a:pt x="18" y="11"/>
                  </a:lnTo>
                  <a:lnTo>
                    <a:pt x="12" y="13"/>
                  </a:lnTo>
                  <a:lnTo>
                    <a:pt x="5" y="17"/>
                  </a:lnTo>
                  <a:lnTo>
                    <a:pt x="0" y="24"/>
                  </a:lnTo>
                  <a:lnTo>
                    <a:pt x="5" y="29"/>
                  </a:lnTo>
                  <a:lnTo>
                    <a:pt x="9" y="25"/>
                  </a:lnTo>
                  <a:lnTo>
                    <a:pt x="14" y="21"/>
                  </a:lnTo>
                  <a:lnTo>
                    <a:pt x="20" y="18"/>
                  </a:lnTo>
                  <a:lnTo>
                    <a:pt x="26" y="16"/>
                  </a:lnTo>
                  <a:lnTo>
                    <a:pt x="31" y="13"/>
                  </a:lnTo>
                  <a:lnTo>
                    <a:pt x="40" y="12"/>
                  </a:lnTo>
                  <a:lnTo>
                    <a:pt x="47" y="9"/>
                  </a:lnTo>
                  <a:lnTo>
                    <a:pt x="57" y="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1" name="Freeform 79"/>
            <p:cNvSpPr>
              <a:spLocks/>
            </p:cNvSpPr>
            <p:nvPr/>
          </p:nvSpPr>
          <p:spPr bwMode="auto">
            <a:xfrm>
              <a:off x="4604" y="2532"/>
              <a:ext cx="63" cy="32"/>
            </a:xfrm>
            <a:custGeom>
              <a:avLst/>
              <a:gdLst>
                <a:gd name="T0" fmla="*/ 53 w 63"/>
                <a:gd name="T1" fmla="*/ 0 h 32"/>
                <a:gd name="T2" fmla="*/ 53 w 63"/>
                <a:gd name="T3" fmla="*/ 0 h 32"/>
                <a:gd name="T4" fmla="*/ 53 w 63"/>
                <a:gd name="T5" fmla="*/ 6 h 32"/>
                <a:gd name="T6" fmla="*/ 49 w 63"/>
                <a:gd name="T7" fmla="*/ 11 h 32"/>
                <a:gd name="T8" fmla="*/ 44 w 63"/>
                <a:gd name="T9" fmla="*/ 15 h 32"/>
                <a:gd name="T10" fmla="*/ 37 w 63"/>
                <a:gd name="T11" fmla="*/ 18 h 32"/>
                <a:gd name="T12" fmla="*/ 29 w 63"/>
                <a:gd name="T13" fmla="*/ 20 h 32"/>
                <a:gd name="T14" fmla="*/ 19 w 63"/>
                <a:gd name="T15" fmla="*/ 22 h 32"/>
                <a:gd name="T16" fmla="*/ 9 w 63"/>
                <a:gd name="T17" fmla="*/ 23 h 32"/>
                <a:gd name="T18" fmla="*/ 0 w 63"/>
                <a:gd name="T19" fmla="*/ 24 h 32"/>
                <a:gd name="T20" fmla="*/ 0 w 63"/>
                <a:gd name="T21" fmla="*/ 32 h 32"/>
                <a:gd name="T22" fmla="*/ 9 w 63"/>
                <a:gd name="T23" fmla="*/ 31 h 32"/>
                <a:gd name="T24" fmla="*/ 19 w 63"/>
                <a:gd name="T25" fmla="*/ 29 h 32"/>
                <a:gd name="T26" fmla="*/ 29 w 63"/>
                <a:gd name="T27" fmla="*/ 28 h 32"/>
                <a:gd name="T28" fmla="*/ 40 w 63"/>
                <a:gd name="T29" fmla="*/ 26 h 32"/>
                <a:gd name="T30" fmla="*/ 47 w 63"/>
                <a:gd name="T31" fmla="*/ 23 h 32"/>
                <a:gd name="T32" fmla="*/ 54 w 63"/>
                <a:gd name="T33" fmla="*/ 16 h 32"/>
                <a:gd name="T34" fmla="*/ 60 w 63"/>
                <a:gd name="T35" fmla="*/ 9 h 32"/>
                <a:gd name="T36" fmla="*/ 63 w 63"/>
                <a:gd name="T37" fmla="*/ 0 h 32"/>
                <a:gd name="T38" fmla="*/ 63 w 63"/>
                <a:gd name="T39" fmla="*/ 0 h 32"/>
                <a:gd name="T40" fmla="*/ 5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53" y="0"/>
                  </a:moveTo>
                  <a:lnTo>
                    <a:pt x="53" y="0"/>
                  </a:lnTo>
                  <a:lnTo>
                    <a:pt x="53" y="6"/>
                  </a:lnTo>
                  <a:lnTo>
                    <a:pt x="49" y="11"/>
                  </a:lnTo>
                  <a:lnTo>
                    <a:pt x="44" y="15"/>
                  </a:lnTo>
                  <a:lnTo>
                    <a:pt x="37" y="18"/>
                  </a:lnTo>
                  <a:lnTo>
                    <a:pt x="29" y="20"/>
                  </a:lnTo>
                  <a:lnTo>
                    <a:pt x="19" y="22"/>
                  </a:lnTo>
                  <a:lnTo>
                    <a:pt x="9" y="23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9" y="31"/>
                  </a:lnTo>
                  <a:lnTo>
                    <a:pt x="19" y="29"/>
                  </a:lnTo>
                  <a:lnTo>
                    <a:pt x="29" y="28"/>
                  </a:lnTo>
                  <a:lnTo>
                    <a:pt x="40" y="26"/>
                  </a:lnTo>
                  <a:lnTo>
                    <a:pt x="47" y="23"/>
                  </a:lnTo>
                  <a:lnTo>
                    <a:pt x="54" y="16"/>
                  </a:lnTo>
                  <a:lnTo>
                    <a:pt x="60" y="9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2" name="Freeform 80"/>
            <p:cNvSpPr>
              <a:spLocks/>
            </p:cNvSpPr>
            <p:nvPr/>
          </p:nvSpPr>
          <p:spPr bwMode="auto">
            <a:xfrm>
              <a:off x="4657" y="2327"/>
              <a:ext cx="10" cy="205"/>
            </a:xfrm>
            <a:custGeom>
              <a:avLst/>
              <a:gdLst>
                <a:gd name="T0" fmla="*/ 0 w 10"/>
                <a:gd name="T1" fmla="*/ 0 h 205"/>
                <a:gd name="T2" fmla="*/ 0 w 10"/>
                <a:gd name="T3" fmla="*/ 0 h 205"/>
                <a:gd name="T4" fmla="*/ 0 w 10"/>
                <a:gd name="T5" fmla="*/ 205 h 205"/>
                <a:gd name="T6" fmla="*/ 10 w 10"/>
                <a:gd name="T7" fmla="*/ 205 h 205"/>
                <a:gd name="T8" fmla="*/ 10 w 10"/>
                <a:gd name="T9" fmla="*/ 0 h 205"/>
                <a:gd name="T10" fmla="*/ 10 w 10"/>
                <a:gd name="T11" fmla="*/ 0 h 205"/>
                <a:gd name="T12" fmla="*/ 0 w 10"/>
                <a:gd name="T13" fmla="*/ 0 h 2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5"/>
                <a:gd name="T23" fmla="*/ 10 w 10"/>
                <a:gd name="T24" fmla="*/ 205 h 2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5">
                  <a:moveTo>
                    <a:pt x="0" y="0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10" y="20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3" name="Freeform 81"/>
            <p:cNvSpPr>
              <a:spLocks/>
            </p:cNvSpPr>
            <p:nvPr/>
          </p:nvSpPr>
          <p:spPr bwMode="auto">
            <a:xfrm>
              <a:off x="4604" y="2296"/>
              <a:ext cx="63" cy="31"/>
            </a:xfrm>
            <a:custGeom>
              <a:avLst/>
              <a:gdLst>
                <a:gd name="T0" fmla="*/ 0 w 63"/>
                <a:gd name="T1" fmla="*/ 8 h 31"/>
                <a:gd name="T2" fmla="*/ 0 w 63"/>
                <a:gd name="T3" fmla="*/ 8 h 31"/>
                <a:gd name="T4" fmla="*/ 9 w 63"/>
                <a:gd name="T5" fmla="*/ 9 h 31"/>
                <a:gd name="T6" fmla="*/ 19 w 63"/>
                <a:gd name="T7" fmla="*/ 11 h 31"/>
                <a:gd name="T8" fmla="*/ 29 w 63"/>
                <a:gd name="T9" fmla="*/ 12 h 31"/>
                <a:gd name="T10" fmla="*/ 37 w 63"/>
                <a:gd name="T11" fmla="*/ 14 h 31"/>
                <a:gd name="T12" fmla="*/ 44 w 63"/>
                <a:gd name="T13" fmla="*/ 17 h 31"/>
                <a:gd name="T14" fmla="*/ 49 w 63"/>
                <a:gd name="T15" fmla="*/ 21 h 31"/>
                <a:gd name="T16" fmla="*/ 53 w 63"/>
                <a:gd name="T17" fmla="*/ 25 h 31"/>
                <a:gd name="T18" fmla="*/ 53 w 63"/>
                <a:gd name="T19" fmla="*/ 31 h 31"/>
                <a:gd name="T20" fmla="*/ 63 w 63"/>
                <a:gd name="T21" fmla="*/ 31 h 31"/>
                <a:gd name="T22" fmla="*/ 60 w 63"/>
                <a:gd name="T23" fmla="*/ 22 h 31"/>
                <a:gd name="T24" fmla="*/ 54 w 63"/>
                <a:gd name="T25" fmla="*/ 16 h 31"/>
                <a:gd name="T26" fmla="*/ 47 w 63"/>
                <a:gd name="T27" fmla="*/ 9 h 31"/>
                <a:gd name="T28" fmla="*/ 40 w 63"/>
                <a:gd name="T29" fmla="*/ 7 h 31"/>
                <a:gd name="T30" fmla="*/ 29 w 63"/>
                <a:gd name="T31" fmla="*/ 4 h 31"/>
                <a:gd name="T32" fmla="*/ 19 w 63"/>
                <a:gd name="T33" fmla="*/ 3 h 31"/>
                <a:gd name="T34" fmla="*/ 9 w 63"/>
                <a:gd name="T35" fmla="*/ 1 h 31"/>
                <a:gd name="T36" fmla="*/ 0 w 63"/>
                <a:gd name="T37" fmla="*/ 0 h 31"/>
                <a:gd name="T38" fmla="*/ 0 w 63"/>
                <a:gd name="T39" fmla="*/ 0 h 31"/>
                <a:gd name="T40" fmla="*/ 0 w 63"/>
                <a:gd name="T41" fmla="*/ 8 h 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1"/>
                <a:gd name="T65" fmla="*/ 63 w 63"/>
                <a:gd name="T66" fmla="*/ 31 h 3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1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9" y="11"/>
                  </a:lnTo>
                  <a:lnTo>
                    <a:pt x="29" y="12"/>
                  </a:lnTo>
                  <a:lnTo>
                    <a:pt x="37" y="14"/>
                  </a:lnTo>
                  <a:lnTo>
                    <a:pt x="44" y="17"/>
                  </a:lnTo>
                  <a:lnTo>
                    <a:pt x="49" y="21"/>
                  </a:lnTo>
                  <a:lnTo>
                    <a:pt x="53" y="25"/>
                  </a:lnTo>
                  <a:lnTo>
                    <a:pt x="53" y="31"/>
                  </a:lnTo>
                  <a:lnTo>
                    <a:pt x="63" y="31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7" y="9"/>
                  </a:lnTo>
                  <a:lnTo>
                    <a:pt x="40" y="7"/>
                  </a:lnTo>
                  <a:lnTo>
                    <a:pt x="29" y="4"/>
                  </a:lnTo>
                  <a:lnTo>
                    <a:pt x="19" y="3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4" name="Freeform 82"/>
            <p:cNvSpPr>
              <a:spLocks/>
            </p:cNvSpPr>
            <p:nvPr/>
          </p:nvSpPr>
          <p:spPr bwMode="auto">
            <a:xfrm>
              <a:off x="4544" y="2266"/>
              <a:ext cx="60" cy="38"/>
            </a:xfrm>
            <a:custGeom>
              <a:avLst/>
              <a:gdLst>
                <a:gd name="T0" fmla="*/ 10 w 60"/>
                <a:gd name="T1" fmla="*/ 12 h 38"/>
                <a:gd name="T2" fmla="*/ 3 w 60"/>
                <a:gd name="T3" fmla="*/ 15 h 38"/>
                <a:gd name="T4" fmla="*/ 8 w 60"/>
                <a:gd name="T5" fmla="*/ 21 h 38"/>
                <a:gd name="T6" fmla="*/ 15 w 60"/>
                <a:gd name="T7" fmla="*/ 25 h 38"/>
                <a:gd name="T8" fmla="*/ 21 w 60"/>
                <a:gd name="T9" fmla="*/ 28 h 38"/>
                <a:gd name="T10" fmla="*/ 27 w 60"/>
                <a:gd name="T11" fmla="*/ 30 h 38"/>
                <a:gd name="T12" fmla="*/ 34 w 60"/>
                <a:gd name="T13" fmla="*/ 33 h 38"/>
                <a:gd name="T14" fmla="*/ 43 w 60"/>
                <a:gd name="T15" fmla="*/ 34 h 38"/>
                <a:gd name="T16" fmla="*/ 50 w 60"/>
                <a:gd name="T17" fmla="*/ 37 h 38"/>
                <a:gd name="T18" fmla="*/ 60 w 60"/>
                <a:gd name="T19" fmla="*/ 38 h 38"/>
                <a:gd name="T20" fmla="*/ 60 w 60"/>
                <a:gd name="T21" fmla="*/ 30 h 38"/>
                <a:gd name="T22" fmla="*/ 50 w 60"/>
                <a:gd name="T23" fmla="*/ 29 h 38"/>
                <a:gd name="T24" fmla="*/ 43 w 60"/>
                <a:gd name="T25" fmla="*/ 26 h 38"/>
                <a:gd name="T26" fmla="*/ 34 w 60"/>
                <a:gd name="T27" fmla="*/ 25 h 38"/>
                <a:gd name="T28" fmla="*/ 29 w 60"/>
                <a:gd name="T29" fmla="*/ 22 h 38"/>
                <a:gd name="T30" fmla="*/ 23 w 60"/>
                <a:gd name="T31" fmla="*/ 20 h 38"/>
                <a:gd name="T32" fmla="*/ 17 w 60"/>
                <a:gd name="T33" fmla="*/ 17 h 38"/>
                <a:gd name="T34" fmla="*/ 12 w 60"/>
                <a:gd name="T35" fmla="*/ 13 h 38"/>
                <a:gd name="T36" fmla="*/ 8 w 60"/>
                <a:gd name="T37" fmla="*/ 9 h 38"/>
                <a:gd name="T38" fmla="*/ 0 w 60"/>
                <a:gd name="T39" fmla="*/ 12 h 38"/>
                <a:gd name="T40" fmla="*/ 8 w 60"/>
                <a:gd name="T41" fmla="*/ 9 h 38"/>
                <a:gd name="T42" fmla="*/ 0 w 60"/>
                <a:gd name="T43" fmla="*/ 0 h 38"/>
                <a:gd name="T44" fmla="*/ 0 w 60"/>
                <a:gd name="T45" fmla="*/ 12 h 38"/>
                <a:gd name="T46" fmla="*/ 10 w 60"/>
                <a:gd name="T47" fmla="*/ 12 h 3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8"/>
                <a:gd name="T74" fmla="*/ 60 w 60"/>
                <a:gd name="T75" fmla="*/ 38 h 3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8">
                  <a:moveTo>
                    <a:pt x="10" y="12"/>
                  </a:moveTo>
                  <a:lnTo>
                    <a:pt x="3" y="15"/>
                  </a:lnTo>
                  <a:lnTo>
                    <a:pt x="8" y="21"/>
                  </a:lnTo>
                  <a:lnTo>
                    <a:pt x="15" y="25"/>
                  </a:lnTo>
                  <a:lnTo>
                    <a:pt x="21" y="28"/>
                  </a:lnTo>
                  <a:lnTo>
                    <a:pt x="27" y="30"/>
                  </a:lnTo>
                  <a:lnTo>
                    <a:pt x="34" y="33"/>
                  </a:lnTo>
                  <a:lnTo>
                    <a:pt x="43" y="34"/>
                  </a:lnTo>
                  <a:lnTo>
                    <a:pt x="50" y="37"/>
                  </a:lnTo>
                  <a:lnTo>
                    <a:pt x="60" y="38"/>
                  </a:lnTo>
                  <a:lnTo>
                    <a:pt x="60" y="30"/>
                  </a:lnTo>
                  <a:lnTo>
                    <a:pt x="50" y="29"/>
                  </a:lnTo>
                  <a:lnTo>
                    <a:pt x="43" y="26"/>
                  </a:lnTo>
                  <a:lnTo>
                    <a:pt x="34" y="25"/>
                  </a:lnTo>
                  <a:lnTo>
                    <a:pt x="29" y="22"/>
                  </a:lnTo>
                  <a:lnTo>
                    <a:pt x="23" y="20"/>
                  </a:lnTo>
                  <a:lnTo>
                    <a:pt x="17" y="17"/>
                  </a:lnTo>
                  <a:lnTo>
                    <a:pt x="12" y="13"/>
                  </a:lnTo>
                  <a:lnTo>
                    <a:pt x="8" y="9"/>
                  </a:lnTo>
                  <a:lnTo>
                    <a:pt x="0" y="12"/>
                  </a:lnTo>
                  <a:lnTo>
                    <a:pt x="8" y="9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5" name="Freeform 83"/>
            <p:cNvSpPr>
              <a:spLocks/>
            </p:cNvSpPr>
            <p:nvPr/>
          </p:nvSpPr>
          <p:spPr bwMode="auto">
            <a:xfrm>
              <a:off x="4544" y="2278"/>
              <a:ext cx="10" cy="316"/>
            </a:xfrm>
            <a:custGeom>
              <a:avLst/>
              <a:gdLst>
                <a:gd name="T0" fmla="*/ 3 w 10"/>
                <a:gd name="T1" fmla="*/ 302 h 316"/>
                <a:gd name="T2" fmla="*/ 10 w 10"/>
                <a:gd name="T3" fmla="*/ 304 h 316"/>
                <a:gd name="T4" fmla="*/ 10 w 10"/>
                <a:gd name="T5" fmla="*/ 0 h 316"/>
                <a:gd name="T6" fmla="*/ 0 w 10"/>
                <a:gd name="T7" fmla="*/ 0 h 316"/>
                <a:gd name="T8" fmla="*/ 0 w 10"/>
                <a:gd name="T9" fmla="*/ 304 h 316"/>
                <a:gd name="T10" fmla="*/ 8 w 10"/>
                <a:gd name="T11" fmla="*/ 307 h 316"/>
                <a:gd name="T12" fmla="*/ 0 w 10"/>
                <a:gd name="T13" fmla="*/ 304 h 316"/>
                <a:gd name="T14" fmla="*/ 0 w 10"/>
                <a:gd name="T15" fmla="*/ 316 h 316"/>
                <a:gd name="T16" fmla="*/ 8 w 10"/>
                <a:gd name="T17" fmla="*/ 307 h 316"/>
                <a:gd name="T18" fmla="*/ 3 w 10"/>
                <a:gd name="T19" fmla="*/ 302 h 3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6"/>
                <a:gd name="T32" fmla="*/ 10 w 10"/>
                <a:gd name="T33" fmla="*/ 316 h 3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6">
                  <a:moveTo>
                    <a:pt x="3" y="302"/>
                  </a:moveTo>
                  <a:lnTo>
                    <a:pt x="10" y="30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4"/>
                  </a:lnTo>
                  <a:lnTo>
                    <a:pt x="8" y="307"/>
                  </a:lnTo>
                  <a:lnTo>
                    <a:pt x="0" y="304"/>
                  </a:lnTo>
                  <a:lnTo>
                    <a:pt x="0" y="316"/>
                  </a:lnTo>
                  <a:lnTo>
                    <a:pt x="8" y="307"/>
                  </a:lnTo>
                  <a:lnTo>
                    <a:pt x="3" y="30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6" name="Freeform 84"/>
            <p:cNvSpPr>
              <a:spLocks/>
            </p:cNvSpPr>
            <p:nvPr/>
          </p:nvSpPr>
          <p:spPr bwMode="auto">
            <a:xfrm>
              <a:off x="382" y="1810"/>
              <a:ext cx="113" cy="306"/>
            </a:xfrm>
            <a:custGeom>
              <a:avLst/>
              <a:gdLst>
                <a:gd name="T0" fmla="*/ 113 w 113"/>
                <a:gd name="T1" fmla="*/ 306 h 306"/>
                <a:gd name="T2" fmla="*/ 107 w 113"/>
                <a:gd name="T3" fmla="*/ 301 h 306"/>
                <a:gd name="T4" fmla="*/ 102 w 113"/>
                <a:gd name="T5" fmla="*/ 297 h 306"/>
                <a:gd name="T6" fmla="*/ 96 w 113"/>
                <a:gd name="T7" fmla="*/ 293 h 306"/>
                <a:gd name="T8" fmla="*/ 90 w 113"/>
                <a:gd name="T9" fmla="*/ 291 h 306"/>
                <a:gd name="T10" fmla="*/ 82 w 113"/>
                <a:gd name="T11" fmla="*/ 289 h 306"/>
                <a:gd name="T12" fmla="*/ 75 w 113"/>
                <a:gd name="T13" fmla="*/ 288 h 306"/>
                <a:gd name="T14" fmla="*/ 67 w 113"/>
                <a:gd name="T15" fmla="*/ 286 h 306"/>
                <a:gd name="T16" fmla="*/ 58 w 113"/>
                <a:gd name="T17" fmla="*/ 284 h 306"/>
                <a:gd name="T18" fmla="*/ 48 w 113"/>
                <a:gd name="T19" fmla="*/ 283 h 306"/>
                <a:gd name="T20" fmla="*/ 39 w 113"/>
                <a:gd name="T21" fmla="*/ 280 h 306"/>
                <a:gd name="T22" fmla="*/ 29 w 113"/>
                <a:gd name="T23" fmla="*/ 279 h 306"/>
                <a:gd name="T24" fmla="*/ 21 w 113"/>
                <a:gd name="T25" fmla="*/ 277 h 306"/>
                <a:gd name="T26" fmla="*/ 12 w 113"/>
                <a:gd name="T27" fmla="*/ 274 h 306"/>
                <a:gd name="T28" fmla="*/ 6 w 113"/>
                <a:gd name="T29" fmla="*/ 269 h 306"/>
                <a:gd name="T30" fmla="*/ 1 w 113"/>
                <a:gd name="T31" fmla="*/ 264 h 306"/>
                <a:gd name="T32" fmla="*/ 0 w 113"/>
                <a:gd name="T33" fmla="*/ 256 h 306"/>
                <a:gd name="T34" fmla="*/ 0 w 113"/>
                <a:gd name="T35" fmla="*/ 50 h 306"/>
                <a:gd name="T36" fmla="*/ 1 w 113"/>
                <a:gd name="T37" fmla="*/ 42 h 306"/>
                <a:gd name="T38" fmla="*/ 6 w 113"/>
                <a:gd name="T39" fmla="*/ 37 h 306"/>
                <a:gd name="T40" fmla="*/ 12 w 113"/>
                <a:gd name="T41" fmla="*/ 32 h 306"/>
                <a:gd name="T42" fmla="*/ 21 w 113"/>
                <a:gd name="T43" fmla="*/ 29 h 306"/>
                <a:gd name="T44" fmla="*/ 29 w 113"/>
                <a:gd name="T45" fmla="*/ 27 h 306"/>
                <a:gd name="T46" fmla="*/ 39 w 113"/>
                <a:gd name="T47" fmla="*/ 26 h 306"/>
                <a:gd name="T48" fmla="*/ 48 w 113"/>
                <a:gd name="T49" fmla="*/ 23 h 306"/>
                <a:gd name="T50" fmla="*/ 58 w 113"/>
                <a:gd name="T51" fmla="*/ 22 h 306"/>
                <a:gd name="T52" fmla="*/ 67 w 113"/>
                <a:gd name="T53" fmla="*/ 20 h 306"/>
                <a:gd name="T54" fmla="*/ 75 w 113"/>
                <a:gd name="T55" fmla="*/ 18 h 306"/>
                <a:gd name="T56" fmla="*/ 82 w 113"/>
                <a:gd name="T57" fmla="*/ 16 h 306"/>
                <a:gd name="T58" fmla="*/ 90 w 113"/>
                <a:gd name="T59" fmla="*/ 14 h 306"/>
                <a:gd name="T60" fmla="*/ 96 w 113"/>
                <a:gd name="T61" fmla="*/ 11 h 306"/>
                <a:gd name="T62" fmla="*/ 102 w 113"/>
                <a:gd name="T63" fmla="*/ 9 h 306"/>
                <a:gd name="T64" fmla="*/ 107 w 113"/>
                <a:gd name="T65" fmla="*/ 5 h 306"/>
                <a:gd name="T66" fmla="*/ 113 w 113"/>
                <a:gd name="T67" fmla="*/ 0 h 306"/>
                <a:gd name="T68" fmla="*/ 113 w 113"/>
                <a:gd name="T69" fmla="*/ 306 h 30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6"/>
                <a:gd name="T107" fmla="*/ 113 w 113"/>
                <a:gd name="T108" fmla="*/ 306 h 30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6">
                  <a:moveTo>
                    <a:pt x="113" y="306"/>
                  </a:moveTo>
                  <a:lnTo>
                    <a:pt x="107" y="301"/>
                  </a:lnTo>
                  <a:lnTo>
                    <a:pt x="102" y="297"/>
                  </a:lnTo>
                  <a:lnTo>
                    <a:pt x="96" y="293"/>
                  </a:lnTo>
                  <a:lnTo>
                    <a:pt x="90" y="291"/>
                  </a:lnTo>
                  <a:lnTo>
                    <a:pt x="82" y="289"/>
                  </a:lnTo>
                  <a:lnTo>
                    <a:pt x="75" y="288"/>
                  </a:lnTo>
                  <a:lnTo>
                    <a:pt x="67" y="286"/>
                  </a:lnTo>
                  <a:lnTo>
                    <a:pt x="58" y="284"/>
                  </a:lnTo>
                  <a:lnTo>
                    <a:pt x="48" y="283"/>
                  </a:lnTo>
                  <a:lnTo>
                    <a:pt x="39" y="280"/>
                  </a:lnTo>
                  <a:lnTo>
                    <a:pt x="29" y="279"/>
                  </a:lnTo>
                  <a:lnTo>
                    <a:pt x="21" y="277"/>
                  </a:lnTo>
                  <a:lnTo>
                    <a:pt x="12" y="274"/>
                  </a:lnTo>
                  <a:lnTo>
                    <a:pt x="6" y="269"/>
                  </a:lnTo>
                  <a:lnTo>
                    <a:pt x="1" y="264"/>
                  </a:lnTo>
                  <a:lnTo>
                    <a:pt x="0" y="256"/>
                  </a:lnTo>
                  <a:lnTo>
                    <a:pt x="0" y="50"/>
                  </a:lnTo>
                  <a:lnTo>
                    <a:pt x="1" y="42"/>
                  </a:lnTo>
                  <a:lnTo>
                    <a:pt x="6" y="37"/>
                  </a:lnTo>
                  <a:lnTo>
                    <a:pt x="12" y="32"/>
                  </a:lnTo>
                  <a:lnTo>
                    <a:pt x="21" y="29"/>
                  </a:lnTo>
                  <a:lnTo>
                    <a:pt x="29" y="27"/>
                  </a:lnTo>
                  <a:lnTo>
                    <a:pt x="39" y="26"/>
                  </a:lnTo>
                  <a:lnTo>
                    <a:pt x="48" y="23"/>
                  </a:lnTo>
                  <a:lnTo>
                    <a:pt x="58" y="22"/>
                  </a:lnTo>
                  <a:lnTo>
                    <a:pt x="67" y="20"/>
                  </a:lnTo>
                  <a:lnTo>
                    <a:pt x="75" y="18"/>
                  </a:lnTo>
                  <a:lnTo>
                    <a:pt x="82" y="16"/>
                  </a:lnTo>
                  <a:lnTo>
                    <a:pt x="90" y="14"/>
                  </a:lnTo>
                  <a:lnTo>
                    <a:pt x="96" y="11"/>
                  </a:lnTo>
                  <a:lnTo>
                    <a:pt x="102" y="9"/>
                  </a:lnTo>
                  <a:lnTo>
                    <a:pt x="107" y="5"/>
                  </a:lnTo>
                  <a:lnTo>
                    <a:pt x="113" y="0"/>
                  </a:lnTo>
                  <a:lnTo>
                    <a:pt x="113" y="306"/>
                  </a:lnTo>
                  <a:close/>
                </a:path>
              </a:pathLst>
            </a:custGeom>
            <a:solidFill>
              <a:srgbClr val="66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7" name="Freeform 85"/>
            <p:cNvSpPr>
              <a:spLocks/>
            </p:cNvSpPr>
            <p:nvPr/>
          </p:nvSpPr>
          <p:spPr bwMode="auto">
            <a:xfrm>
              <a:off x="440" y="2090"/>
              <a:ext cx="57" cy="29"/>
            </a:xfrm>
            <a:custGeom>
              <a:avLst/>
              <a:gdLst>
                <a:gd name="T0" fmla="*/ 0 w 57"/>
                <a:gd name="T1" fmla="*/ 8 h 29"/>
                <a:gd name="T2" fmla="*/ 0 w 57"/>
                <a:gd name="T3" fmla="*/ 8 h 29"/>
                <a:gd name="T4" fmla="*/ 9 w 57"/>
                <a:gd name="T5" fmla="*/ 9 h 29"/>
                <a:gd name="T6" fmla="*/ 17 w 57"/>
                <a:gd name="T7" fmla="*/ 12 h 29"/>
                <a:gd name="T8" fmla="*/ 24 w 57"/>
                <a:gd name="T9" fmla="*/ 13 h 29"/>
                <a:gd name="T10" fmla="*/ 30 w 57"/>
                <a:gd name="T11" fmla="*/ 15 h 29"/>
                <a:gd name="T12" fmla="*/ 37 w 57"/>
                <a:gd name="T13" fmla="*/ 17 h 29"/>
                <a:gd name="T14" fmla="*/ 41 w 57"/>
                <a:gd name="T15" fmla="*/ 21 h 29"/>
                <a:gd name="T16" fmla="*/ 46 w 57"/>
                <a:gd name="T17" fmla="*/ 25 h 29"/>
                <a:gd name="T18" fmla="*/ 52 w 57"/>
                <a:gd name="T19" fmla="*/ 29 h 29"/>
                <a:gd name="T20" fmla="*/ 57 w 57"/>
                <a:gd name="T21" fmla="*/ 24 h 29"/>
                <a:gd name="T22" fmla="*/ 51 w 57"/>
                <a:gd name="T23" fmla="*/ 17 h 29"/>
                <a:gd name="T24" fmla="*/ 46 w 57"/>
                <a:gd name="T25" fmla="*/ 13 h 29"/>
                <a:gd name="T26" fmla="*/ 39 w 57"/>
                <a:gd name="T27" fmla="*/ 9 h 29"/>
                <a:gd name="T28" fmla="*/ 33 w 57"/>
                <a:gd name="T29" fmla="*/ 7 h 29"/>
                <a:gd name="T30" fmla="*/ 24 w 57"/>
                <a:gd name="T31" fmla="*/ 6 h 29"/>
                <a:gd name="T32" fmla="*/ 17 w 57"/>
                <a:gd name="T33" fmla="*/ 4 h 29"/>
                <a:gd name="T34" fmla="*/ 9 w 57"/>
                <a:gd name="T35" fmla="*/ 2 h 29"/>
                <a:gd name="T36" fmla="*/ 0 w 57"/>
                <a:gd name="T37" fmla="*/ 0 h 29"/>
                <a:gd name="T38" fmla="*/ 0 w 57"/>
                <a:gd name="T39" fmla="*/ 0 h 29"/>
                <a:gd name="T40" fmla="*/ 0 w 57"/>
                <a:gd name="T41" fmla="*/ 8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7" y="12"/>
                  </a:lnTo>
                  <a:lnTo>
                    <a:pt x="24" y="13"/>
                  </a:lnTo>
                  <a:lnTo>
                    <a:pt x="30" y="15"/>
                  </a:lnTo>
                  <a:lnTo>
                    <a:pt x="37" y="17"/>
                  </a:lnTo>
                  <a:lnTo>
                    <a:pt x="41" y="21"/>
                  </a:lnTo>
                  <a:lnTo>
                    <a:pt x="46" y="25"/>
                  </a:lnTo>
                  <a:lnTo>
                    <a:pt x="52" y="29"/>
                  </a:lnTo>
                  <a:lnTo>
                    <a:pt x="57" y="24"/>
                  </a:lnTo>
                  <a:lnTo>
                    <a:pt x="51" y="17"/>
                  </a:lnTo>
                  <a:lnTo>
                    <a:pt x="46" y="13"/>
                  </a:lnTo>
                  <a:lnTo>
                    <a:pt x="39" y="9"/>
                  </a:lnTo>
                  <a:lnTo>
                    <a:pt x="33" y="7"/>
                  </a:lnTo>
                  <a:lnTo>
                    <a:pt x="24" y="6"/>
                  </a:lnTo>
                  <a:lnTo>
                    <a:pt x="17" y="4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377" y="2066"/>
              <a:ext cx="63" cy="32"/>
            </a:xfrm>
            <a:custGeom>
              <a:avLst/>
              <a:gdLst>
                <a:gd name="T0" fmla="*/ 0 w 63"/>
                <a:gd name="T1" fmla="*/ 0 h 32"/>
                <a:gd name="T2" fmla="*/ 0 w 63"/>
                <a:gd name="T3" fmla="*/ 0 h 32"/>
                <a:gd name="T4" fmla="*/ 3 w 63"/>
                <a:gd name="T5" fmla="*/ 9 h 32"/>
                <a:gd name="T6" fmla="*/ 9 w 63"/>
                <a:gd name="T7" fmla="*/ 15 h 32"/>
                <a:gd name="T8" fmla="*/ 16 w 63"/>
                <a:gd name="T9" fmla="*/ 22 h 32"/>
                <a:gd name="T10" fmla="*/ 24 w 63"/>
                <a:gd name="T11" fmla="*/ 24 h 32"/>
                <a:gd name="T12" fmla="*/ 34 w 63"/>
                <a:gd name="T13" fmla="*/ 27 h 32"/>
                <a:gd name="T14" fmla="*/ 44 w 63"/>
                <a:gd name="T15" fmla="*/ 28 h 32"/>
                <a:gd name="T16" fmla="*/ 53 w 63"/>
                <a:gd name="T17" fmla="*/ 31 h 32"/>
                <a:gd name="T18" fmla="*/ 63 w 63"/>
                <a:gd name="T19" fmla="*/ 32 h 32"/>
                <a:gd name="T20" fmla="*/ 63 w 63"/>
                <a:gd name="T21" fmla="*/ 24 h 32"/>
                <a:gd name="T22" fmla="*/ 53 w 63"/>
                <a:gd name="T23" fmla="*/ 23 h 32"/>
                <a:gd name="T24" fmla="*/ 44 w 63"/>
                <a:gd name="T25" fmla="*/ 21 h 32"/>
                <a:gd name="T26" fmla="*/ 34 w 63"/>
                <a:gd name="T27" fmla="*/ 19 h 32"/>
                <a:gd name="T28" fmla="*/ 27 w 63"/>
                <a:gd name="T29" fmla="*/ 17 h 32"/>
                <a:gd name="T30" fmla="*/ 18 w 63"/>
                <a:gd name="T31" fmla="*/ 14 h 32"/>
                <a:gd name="T32" fmla="*/ 13 w 63"/>
                <a:gd name="T33" fmla="*/ 10 h 32"/>
                <a:gd name="T34" fmla="*/ 10 w 63"/>
                <a:gd name="T35" fmla="*/ 6 h 32"/>
                <a:gd name="T36" fmla="*/ 10 w 63"/>
                <a:gd name="T37" fmla="*/ 0 h 32"/>
                <a:gd name="T38" fmla="*/ 10 w 63"/>
                <a:gd name="T39" fmla="*/ 0 h 32"/>
                <a:gd name="T40" fmla="*/ 0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5"/>
                  </a:lnTo>
                  <a:lnTo>
                    <a:pt x="16" y="22"/>
                  </a:lnTo>
                  <a:lnTo>
                    <a:pt x="24" y="24"/>
                  </a:lnTo>
                  <a:lnTo>
                    <a:pt x="34" y="27"/>
                  </a:lnTo>
                  <a:lnTo>
                    <a:pt x="44" y="28"/>
                  </a:lnTo>
                  <a:lnTo>
                    <a:pt x="53" y="31"/>
                  </a:lnTo>
                  <a:lnTo>
                    <a:pt x="63" y="32"/>
                  </a:lnTo>
                  <a:lnTo>
                    <a:pt x="63" y="24"/>
                  </a:lnTo>
                  <a:lnTo>
                    <a:pt x="53" y="23"/>
                  </a:lnTo>
                  <a:lnTo>
                    <a:pt x="44" y="21"/>
                  </a:lnTo>
                  <a:lnTo>
                    <a:pt x="34" y="19"/>
                  </a:lnTo>
                  <a:lnTo>
                    <a:pt x="27" y="17"/>
                  </a:lnTo>
                  <a:lnTo>
                    <a:pt x="18" y="14"/>
                  </a:lnTo>
                  <a:lnTo>
                    <a:pt x="13" y="10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89" name="Freeform 87"/>
            <p:cNvSpPr>
              <a:spLocks/>
            </p:cNvSpPr>
            <p:nvPr/>
          </p:nvSpPr>
          <p:spPr bwMode="auto">
            <a:xfrm>
              <a:off x="377" y="1860"/>
              <a:ext cx="10" cy="206"/>
            </a:xfrm>
            <a:custGeom>
              <a:avLst/>
              <a:gdLst>
                <a:gd name="T0" fmla="*/ 0 w 10"/>
                <a:gd name="T1" fmla="*/ 0 h 206"/>
                <a:gd name="T2" fmla="*/ 0 w 10"/>
                <a:gd name="T3" fmla="*/ 0 h 206"/>
                <a:gd name="T4" fmla="*/ 0 w 10"/>
                <a:gd name="T5" fmla="*/ 206 h 206"/>
                <a:gd name="T6" fmla="*/ 10 w 10"/>
                <a:gd name="T7" fmla="*/ 206 h 206"/>
                <a:gd name="T8" fmla="*/ 10 w 10"/>
                <a:gd name="T9" fmla="*/ 0 h 206"/>
                <a:gd name="T10" fmla="*/ 10 w 10"/>
                <a:gd name="T11" fmla="*/ 0 h 206"/>
                <a:gd name="T12" fmla="*/ 0 w 10"/>
                <a:gd name="T13" fmla="*/ 0 h 2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6"/>
                <a:gd name="T23" fmla="*/ 10 w 10"/>
                <a:gd name="T24" fmla="*/ 206 h 20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6">
                  <a:moveTo>
                    <a:pt x="0" y="0"/>
                  </a:moveTo>
                  <a:lnTo>
                    <a:pt x="0" y="0"/>
                  </a:lnTo>
                  <a:lnTo>
                    <a:pt x="0" y="206"/>
                  </a:lnTo>
                  <a:lnTo>
                    <a:pt x="10" y="20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377" y="1828"/>
              <a:ext cx="63" cy="32"/>
            </a:xfrm>
            <a:custGeom>
              <a:avLst/>
              <a:gdLst>
                <a:gd name="T0" fmla="*/ 63 w 63"/>
                <a:gd name="T1" fmla="*/ 0 h 32"/>
                <a:gd name="T2" fmla="*/ 63 w 63"/>
                <a:gd name="T3" fmla="*/ 0 h 32"/>
                <a:gd name="T4" fmla="*/ 53 w 63"/>
                <a:gd name="T5" fmla="*/ 1 h 32"/>
                <a:gd name="T6" fmla="*/ 44 w 63"/>
                <a:gd name="T7" fmla="*/ 4 h 32"/>
                <a:gd name="T8" fmla="*/ 34 w 63"/>
                <a:gd name="T9" fmla="*/ 5 h 32"/>
                <a:gd name="T10" fmla="*/ 24 w 63"/>
                <a:gd name="T11" fmla="*/ 8 h 32"/>
                <a:gd name="T12" fmla="*/ 16 w 63"/>
                <a:gd name="T13" fmla="*/ 10 h 32"/>
                <a:gd name="T14" fmla="*/ 9 w 63"/>
                <a:gd name="T15" fmla="*/ 17 h 32"/>
                <a:gd name="T16" fmla="*/ 3 w 63"/>
                <a:gd name="T17" fmla="*/ 23 h 32"/>
                <a:gd name="T18" fmla="*/ 0 w 63"/>
                <a:gd name="T19" fmla="*/ 32 h 32"/>
                <a:gd name="T20" fmla="*/ 10 w 63"/>
                <a:gd name="T21" fmla="*/ 32 h 32"/>
                <a:gd name="T22" fmla="*/ 10 w 63"/>
                <a:gd name="T23" fmla="*/ 26 h 32"/>
                <a:gd name="T24" fmla="*/ 13 w 63"/>
                <a:gd name="T25" fmla="*/ 22 h 32"/>
                <a:gd name="T26" fmla="*/ 18 w 63"/>
                <a:gd name="T27" fmla="*/ 18 h 32"/>
                <a:gd name="T28" fmla="*/ 27 w 63"/>
                <a:gd name="T29" fmla="*/ 15 h 32"/>
                <a:gd name="T30" fmla="*/ 34 w 63"/>
                <a:gd name="T31" fmla="*/ 13 h 32"/>
                <a:gd name="T32" fmla="*/ 44 w 63"/>
                <a:gd name="T33" fmla="*/ 11 h 32"/>
                <a:gd name="T34" fmla="*/ 53 w 63"/>
                <a:gd name="T35" fmla="*/ 9 h 32"/>
                <a:gd name="T36" fmla="*/ 63 w 63"/>
                <a:gd name="T37" fmla="*/ 8 h 32"/>
                <a:gd name="T38" fmla="*/ 63 w 63"/>
                <a:gd name="T39" fmla="*/ 8 h 32"/>
                <a:gd name="T40" fmla="*/ 6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63" y="0"/>
                  </a:moveTo>
                  <a:lnTo>
                    <a:pt x="63" y="0"/>
                  </a:lnTo>
                  <a:lnTo>
                    <a:pt x="53" y="1"/>
                  </a:lnTo>
                  <a:lnTo>
                    <a:pt x="44" y="4"/>
                  </a:lnTo>
                  <a:lnTo>
                    <a:pt x="34" y="5"/>
                  </a:lnTo>
                  <a:lnTo>
                    <a:pt x="24" y="8"/>
                  </a:lnTo>
                  <a:lnTo>
                    <a:pt x="16" y="10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13" y="22"/>
                  </a:lnTo>
                  <a:lnTo>
                    <a:pt x="18" y="18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4" y="11"/>
                  </a:lnTo>
                  <a:lnTo>
                    <a:pt x="53" y="9"/>
                  </a:lnTo>
                  <a:lnTo>
                    <a:pt x="63" y="8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1" name="Freeform 89"/>
            <p:cNvSpPr>
              <a:spLocks/>
            </p:cNvSpPr>
            <p:nvPr/>
          </p:nvSpPr>
          <p:spPr bwMode="auto">
            <a:xfrm>
              <a:off x="440" y="1798"/>
              <a:ext cx="60" cy="38"/>
            </a:xfrm>
            <a:custGeom>
              <a:avLst/>
              <a:gdLst>
                <a:gd name="T0" fmla="*/ 60 w 60"/>
                <a:gd name="T1" fmla="*/ 12 h 38"/>
                <a:gd name="T2" fmla="*/ 52 w 60"/>
                <a:gd name="T3" fmla="*/ 9 h 38"/>
                <a:gd name="T4" fmla="*/ 46 w 60"/>
                <a:gd name="T5" fmla="*/ 13 h 38"/>
                <a:gd name="T6" fmla="*/ 43 w 60"/>
                <a:gd name="T7" fmla="*/ 17 h 38"/>
                <a:gd name="T8" fmla="*/ 37 w 60"/>
                <a:gd name="T9" fmla="*/ 19 h 38"/>
                <a:gd name="T10" fmla="*/ 30 w 60"/>
                <a:gd name="T11" fmla="*/ 22 h 38"/>
                <a:gd name="T12" fmla="*/ 24 w 60"/>
                <a:gd name="T13" fmla="*/ 25 h 38"/>
                <a:gd name="T14" fmla="*/ 17 w 60"/>
                <a:gd name="T15" fmla="*/ 26 h 38"/>
                <a:gd name="T16" fmla="*/ 9 w 60"/>
                <a:gd name="T17" fmla="*/ 28 h 38"/>
                <a:gd name="T18" fmla="*/ 0 w 60"/>
                <a:gd name="T19" fmla="*/ 30 h 38"/>
                <a:gd name="T20" fmla="*/ 0 w 60"/>
                <a:gd name="T21" fmla="*/ 38 h 38"/>
                <a:gd name="T22" fmla="*/ 9 w 60"/>
                <a:gd name="T23" fmla="*/ 36 h 38"/>
                <a:gd name="T24" fmla="*/ 17 w 60"/>
                <a:gd name="T25" fmla="*/ 34 h 38"/>
                <a:gd name="T26" fmla="*/ 24 w 60"/>
                <a:gd name="T27" fmla="*/ 32 h 38"/>
                <a:gd name="T28" fmla="*/ 33 w 60"/>
                <a:gd name="T29" fmla="*/ 30 h 38"/>
                <a:gd name="T30" fmla="*/ 39 w 60"/>
                <a:gd name="T31" fmla="*/ 27 h 38"/>
                <a:gd name="T32" fmla="*/ 45 w 60"/>
                <a:gd name="T33" fmla="*/ 25 h 38"/>
                <a:gd name="T34" fmla="*/ 51 w 60"/>
                <a:gd name="T35" fmla="*/ 21 h 38"/>
                <a:gd name="T36" fmla="*/ 57 w 60"/>
                <a:gd name="T37" fmla="*/ 14 h 38"/>
                <a:gd name="T38" fmla="*/ 50 w 60"/>
                <a:gd name="T39" fmla="*/ 12 h 38"/>
                <a:gd name="T40" fmla="*/ 60 w 60"/>
                <a:gd name="T41" fmla="*/ 12 h 38"/>
                <a:gd name="T42" fmla="*/ 60 w 60"/>
                <a:gd name="T43" fmla="*/ 0 h 38"/>
                <a:gd name="T44" fmla="*/ 52 w 60"/>
                <a:gd name="T45" fmla="*/ 9 h 38"/>
                <a:gd name="T46" fmla="*/ 60 w 60"/>
                <a:gd name="T47" fmla="*/ 12 h 3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8"/>
                <a:gd name="T74" fmla="*/ 60 w 60"/>
                <a:gd name="T75" fmla="*/ 38 h 3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8">
                  <a:moveTo>
                    <a:pt x="60" y="12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19"/>
                  </a:lnTo>
                  <a:lnTo>
                    <a:pt x="30" y="22"/>
                  </a:lnTo>
                  <a:lnTo>
                    <a:pt x="24" y="25"/>
                  </a:lnTo>
                  <a:lnTo>
                    <a:pt x="17" y="26"/>
                  </a:lnTo>
                  <a:lnTo>
                    <a:pt x="9" y="28"/>
                  </a:lnTo>
                  <a:lnTo>
                    <a:pt x="0" y="30"/>
                  </a:lnTo>
                  <a:lnTo>
                    <a:pt x="0" y="38"/>
                  </a:lnTo>
                  <a:lnTo>
                    <a:pt x="9" y="36"/>
                  </a:lnTo>
                  <a:lnTo>
                    <a:pt x="17" y="34"/>
                  </a:lnTo>
                  <a:lnTo>
                    <a:pt x="24" y="32"/>
                  </a:lnTo>
                  <a:lnTo>
                    <a:pt x="33" y="30"/>
                  </a:lnTo>
                  <a:lnTo>
                    <a:pt x="39" y="27"/>
                  </a:lnTo>
                  <a:lnTo>
                    <a:pt x="45" y="25"/>
                  </a:lnTo>
                  <a:lnTo>
                    <a:pt x="51" y="21"/>
                  </a:lnTo>
                  <a:lnTo>
                    <a:pt x="57" y="14"/>
                  </a:lnTo>
                  <a:lnTo>
                    <a:pt x="50" y="12"/>
                  </a:lnTo>
                  <a:lnTo>
                    <a:pt x="60" y="12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490" y="1810"/>
              <a:ext cx="10" cy="318"/>
            </a:xfrm>
            <a:custGeom>
              <a:avLst/>
              <a:gdLst>
                <a:gd name="T0" fmla="*/ 2 w 10"/>
                <a:gd name="T1" fmla="*/ 309 h 318"/>
                <a:gd name="T2" fmla="*/ 10 w 10"/>
                <a:gd name="T3" fmla="*/ 306 h 318"/>
                <a:gd name="T4" fmla="*/ 10 w 10"/>
                <a:gd name="T5" fmla="*/ 0 h 318"/>
                <a:gd name="T6" fmla="*/ 0 w 10"/>
                <a:gd name="T7" fmla="*/ 0 h 318"/>
                <a:gd name="T8" fmla="*/ 0 w 10"/>
                <a:gd name="T9" fmla="*/ 306 h 318"/>
                <a:gd name="T10" fmla="*/ 7 w 10"/>
                <a:gd name="T11" fmla="*/ 304 h 318"/>
                <a:gd name="T12" fmla="*/ 2 w 10"/>
                <a:gd name="T13" fmla="*/ 309 h 318"/>
                <a:gd name="T14" fmla="*/ 10 w 10"/>
                <a:gd name="T15" fmla="*/ 318 h 318"/>
                <a:gd name="T16" fmla="*/ 10 w 10"/>
                <a:gd name="T17" fmla="*/ 306 h 318"/>
                <a:gd name="T18" fmla="*/ 2 w 10"/>
                <a:gd name="T19" fmla="*/ 309 h 3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8"/>
                <a:gd name="T32" fmla="*/ 10 w 10"/>
                <a:gd name="T33" fmla="*/ 318 h 3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8">
                  <a:moveTo>
                    <a:pt x="2" y="309"/>
                  </a:moveTo>
                  <a:lnTo>
                    <a:pt x="10" y="30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6"/>
                  </a:lnTo>
                  <a:lnTo>
                    <a:pt x="7" y="304"/>
                  </a:lnTo>
                  <a:lnTo>
                    <a:pt x="2" y="309"/>
                  </a:lnTo>
                  <a:lnTo>
                    <a:pt x="10" y="318"/>
                  </a:lnTo>
                  <a:lnTo>
                    <a:pt x="10" y="306"/>
                  </a:lnTo>
                  <a:lnTo>
                    <a:pt x="2" y="3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3" name="Freeform 91"/>
            <p:cNvSpPr>
              <a:spLocks/>
            </p:cNvSpPr>
            <p:nvPr/>
          </p:nvSpPr>
          <p:spPr bwMode="auto">
            <a:xfrm>
              <a:off x="382" y="1529"/>
              <a:ext cx="113" cy="305"/>
            </a:xfrm>
            <a:custGeom>
              <a:avLst/>
              <a:gdLst>
                <a:gd name="T0" fmla="*/ 113 w 113"/>
                <a:gd name="T1" fmla="*/ 305 h 305"/>
                <a:gd name="T2" fmla="*/ 107 w 113"/>
                <a:gd name="T3" fmla="*/ 300 h 305"/>
                <a:gd name="T4" fmla="*/ 102 w 113"/>
                <a:gd name="T5" fmla="*/ 296 h 305"/>
                <a:gd name="T6" fmla="*/ 96 w 113"/>
                <a:gd name="T7" fmla="*/ 294 h 305"/>
                <a:gd name="T8" fmla="*/ 90 w 113"/>
                <a:gd name="T9" fmla="*/ 291 h 305"/>
                <a:gd name="T10" fmla="*/ 82 w 113"/>
                <a:gd name="T11" fmla="*/ 288 h 305"/>
                <a:gd name="T12" fmla="*/ 75 w 113"/>
                <a:gd name="T13" fmla="*/ 287 h 305"/>
                <a:gd name="T14" fmla="*/ 67 w 113"/>
                <a:gd name="T15" fmla="*/ 285 h 305"/>
                <a:gd name="T16" fmla="*/ 58 w 113"/>
                <a:gd name="T17" fmla="*/ 283 h 305"/>
                <a:gd name="T18" fmla="*/ 48 w 113"/>
                <a:gd name="T19" fmla="*/ 282 h 305"/>
                <a:gd name="T20" fmla="*/ 39 w 113"/>
                <a:gd name="T21" fmla="*/ 281 h 305"/>
                <a:gd name="T22" fmla="*/ 29 w 113"/>
                <a:gd name="T23" fmla="*/ 279 h 305"/>
                <a:gd name="T24" fmla="*/ 21 w 113"/>
                <a:gd name="T25" fmla="*/ 277 h 305"/>
                <a:gd name="T26" fmla="*/ 12 w 113"/>
                <a:gd name="T27" fmla="*/ 274 h 305"/>
                <a:gd name="T28" fmla="*/ 6 w 113"/>
                <a:gd name="T29" fmla="*/ 269 h 305"/>
                <a:gd name="T30" fmla="*/ 1 w 113"/>
                <a:gd name="T31" fmla="*/ 263 h 305"/>
                <a:gd name="T32" fmla="*/ 0 w 113"/>
                <a:gd name="T33" fmla="*/ 255 h 305"/>
                <a:gd name="T34" fmla="*/ 0 w 113"/>
                <a:gd name="T35" fmla="*/ 49 h 305"/>
                <a:gd name="T36" fmla="*/ 1 w 113"/>
                <a:gd name="T37" fmla="*/ 41 h 305"/>
                <a:gd name="T38" fmla="*/ 6 w 113"/>
                <a:gd name="T39" fmla="*/ 36 h 305"/>
                <a:gd name="T40" fmla="*/ 12 w 113"/>
                <a:gd name="T41" fmla="*/ 31 h 305"/>
                <a:gd name="T42" fmla="*/ 21 w 113"/>
                <a:gd name="T43" fmla="*/ 28 h 305"/>
                <a:gd name="T44" fmla="*/ 29 w 113"/>
                <a:gd name="T45" fmla="*/ 26 h 305"/>
                <a:gd name="T46" fmla="*/ 39 w 113"/>
                <a:gd name="T47" fmla="*/ 24 h 305"/>
                <a:gd name="T48" fmla="*/ 48 w 113"/>
                <a:gd name="T49" fmla="*/ 22 h 305"/>
                <a:gd name="T50" fmla="*/ 58 w 113"/>
                <a:gd name="T51" fmla="*/ 21 h 305"/>
                <a:gd name="T52" fmla="*/ 67 w 113"/>
                <a:gd name="T53" fmla="*/ 19 h 305"/>
                <a:gd name="T54" fmla="*/ 75 w 113"/>
                <a:gd name="T55" fmla="*/ 18 h 305"/>
                <a:gd name="T56" fmla="*/ 82 w 113"/>
                <a:gd name="T57" fmla="*/ 17 h 305"/>
                <a:gd name="T58" fmla="*/ 90 w 113"/>
                <a:gd name="T59" fmla="*/ 14 h 305"/>
                <a:gd name="T60" fmla="*/ 96 w 113"/>
                <a:gd name="T61" fmla="*/ 12 h 305"/>
                <a:gd name="T62" fmla="*/ 102 w 113"/>
                <a:gd name="T63" fmla="*/ 9 h 305"/>
                <a:gd name="T64" fmla="*/ 107 w 113"/>
                <a:gd name="T65" fmla="*/ 5 h 305"/>
                <a:gd name="T66" fmla="*/ 113 w 113"/>
                <a:gd name="T67" fmla="*/ 0 h 305"/>
                <a:gd name="T68" fmla="*/ 113 w 113"/>
                <a:gd name="T69" fmla="*/ 305 h 30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5"/>
                <a:gd name="T107" fmla="*/ 113 w 113"/>
                <a:gd name="T108" fmla="*/ 305 h 30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5">
                  <a:moveTo>
                    <a:pt x="113" y="305"/>
                  </a:moveTo>
                  <a:lnTo>
                    <a:pt x="107" y="300"/>
                  </a:lnTo>
                  <a:lnTo>
                    <a:pt x="102" y="296"/>
                  </a:lnTo>
                  <a:lnTo>
                    <a:pt x="96" y="294"/>
                  </a:lnTo>
                  <a:lnTo>
                    <a:pt x="90" y="291"/>
                  </a:lnTo>
                  <a:lnTo>
                    <a:pt x="82" y="288"/>
                  </a:lnTo>
                  <a:lnTo>
                    <a:pt x="75" y="287"/>
                  </a:lnTo>
                  <a:lnTo>
                    <a:pt x="67" y="285"/>
                  </a:lnTo>
                  <a:lnTo>
                    <a:pt x="58" y="283"/>
                  </a:lnTo>
                  <a:lnTo>
                    <a:pt x="48" y="282"/>
                  </a:lnTo>
                  <a:lnTo>
                    <a:pt x="39" y="281"/>
                  </a:lnTo>
                  <a:lnTo>
                    <a:pt x="29" y="279"/>
                  </a:lnTo>
                  <a:lnTo>
                    <a:pt x="21" y="277"/>
                  </a:lnTo>
                  <a:lnTo>
                    <a:pt x="12" y="274"/>
                  </a:lnTo>
                  <a:lnTo>
                    <a:pt x="6" y="269"/>
                  </a:lnTo>
                  <a:lnTo>
                    <a:pt x="1" y="263"/>
                  </a:lnTo>
                  <a:lnTo>
                    <a:pt x="0" y="255"/>
                  </a:lnTo>
                  <a:lnTo>
                    <a:pt x="0" y="49"/>
                  </a:lnTo>
                  <a:lnTo>
                    <a:pt x="1" y="41"/>
                  </a:lnTo>
                  <a:lnTo>
                    <a:pt x="6" y="36"/>
                  </a:lnTo>
                  <a:lnTo>
                    <a:pt x="12" y="31"/>
                  </a:lnTo>
                  <a:lnTo>
                    <a:pt x="21" y="28"/>
                  </a:lnTo>
                  <a:lnTo>
                    <a:pt x="29" y="26"/>
                  </a:lnTo>
                  <a:lnTo>
                    <a:pt x="39" y="24"/>
                  </a:lnTo>
                  <a:lnTo>
                    <a:pt x="48" y="22"/>
                  </a:lnTo>
                  <a:lnTo>
                    <a:pt x="58" y="21"/>
                  </a:lnTo>
                  <a:lnTo>
                    <a:pt x="67" y="19"/>
                  </a:lnTo>
                  <a:lnTo>
                    <a:pt x="75" y="18"/>
                  </a:lnTo>
                  <a:lnTo>
                    <a:pt x="82" y="17"/>
                  </a:lnTo>
                  <a:lnTo>
                    <a:pt x="90" y="14"/>
                  </a:lnTo>
                  <a:lnTo>
                    <a:pt x="96" y="12"/>
                  </a:lnTo>
                  <a:lnTo>
                    <a:pt x="102" y="9"/>
                  </a:lnTo>
                  <a:lnTo>
                    <a:pt x="107" y="5"/>
                  </a:lnTo>
                  <a:lnTo>
                    <a:pt x="113" y="0"/>
                  </a:lnTo>
                  <a:lnTo>
                    <a:pt x="113" y="305"/>
                  </a:lnTo>
                  <a:close/>
                </a:path>
              </a:pathLst>
            </a:custGeom>
            <a:solidFill>
              <a:srgbClr val="FFB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440" y="1808"/>
              <a:ext cx="57" cy="29"/>
            </a:xfrm>
            <a:custGeom>
              <a:avLst/>
              <a:gdLst>
                <a:gd name="T0" fmla="*/ 0 w 57"/>
                <a:gd name="T1" fmla="*/ 8 h 29"/>
                <a:gd name="T2" fmla="*/ 0 w 57"/>
                <a:gd name="T3" fmla="*/ 8 h 29"/>
                <a:gd name="T4" fmla="*/ 9 w 57"/>
                <a:gd name="T5" fmla="*/ 9 h 29"/>
                <a:gd name="T6" fmla="*/ 17 w 57"/>
                <a:gd name="T7" fmla="*/ 12 h 29"/>
                <a:gd name="T8" fmla="*/ 24 w 57"/>
                <a:gd name="T9" fmla="*/ 13 h 29"/>
                <a:gd name="T10" fmla="*/ 30 w 57"/>
                <a:gd name="T11" fmla="*/ 16 h 29"/>
                <a:gd name="T12" fmla="*/ 37 w 57"/>
                <a:gd name="T13" fmla="*/ 18 h 29"/>
                <a:gd name="T14" fmla="*/ 43 w 57"/>
                <a:gd name="T15" fmla="*/ 21 h 29"/>
                <a:gd name="T16" fmla="*/ 46 w 57"/>
                <a:gd name="T17" fmla="*/ 25 h 29"/>
                <a:gd name="T18" fmla="*/ 52 w 57"/>
                <a:gd name="T19" fmla="*/ 29 h 29"/>
                <a:gd name="T20" fmla="*/ 57 w 57"/>
                <a:gd name="T21" fmla="*/ 24 h 29"/>
                <a:gd name="T22" fmla="*/ 51 w 57"/>
                <a:gd name="T23" fmla="*/ 17 h 29"/>
                <a:gd name="T24" fmla="*/ 45 w 57"/>
                <a:gd name="T25" fmla="*/ 13 h 29"/>
                <a:gd name="T26" fmla="*/ 39 w 57"/>
                <a:gd name="T27" fmla="*/ 11 h 29"/>
                <a:gd name="T28" fmla="*/ 33 w 57"/>
                <a:gd name="T29" fmla="*/ 8 h 29"/>
                <a:gd name="T30" fmla="*/ 24 w 57"/>
                <a:gd name="T31" fmla="*/ 6 h 29"/>
                <a:gd name="T32" fmla="*/ 17 w 57"/>
                <a:gd name="T33" fmla="*/ 4 h 29"/>
                <a:gd name="T34" fmla="*/ 9 w 57"/>
                <a:gd name="T35" fmla="*/ 2 h 29"/>
                <a:gd name="T36" fmla="*/ 0 w 57"/>
                <a:gd name="T37" fmla="*/ 0 h 29"/>
                <a:gd name="T38" fmla="*/ 0 w 57"/>
                <a:gd name="T39" fmla="*/ 0 h 29"/>
                <a:gd name="T40" fmla="*/ 0 w 57"/>
                <a:gd name="T41" fmla="*/ 8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7" y="12"/>
                  </a:lnTo>
                  <a:lnTo>
                    <a:pt x="24" y="13"/>
                  </a:lnTo>
                  <a:lnTo>
                    <a:pt x="30" y="16"/>
                  </a:lnTo>
                  <a:lnTo>
                    <a:pt x="37" y="18"/>
                  </a:lnTo>
                  <a:lnTo>
                    <a:pt x="43" y="21"/>
                  </a:lnTo>
                  <a:lnTo>
                    <a:pt x="46" y="25"/>
                  </a:lnTo>
                  <a:lnTo>
                    <a:pt x="52" y="29"/>
                  </a:lnTo>
                  <a:lnTo>
                    <a:pt x="57" y="24"/>
                  </a:lnTo>
                  <a:lnTo>
                    <a:pt x="51" y="17"/>
                  </a:lnTo>
                  <a:lnTo>
                    <a:pt x="45" y="13"/>
                  </a:lnTo>
                  <a:lnTo>
                    <a:pt x="39" y="11"/>
                  </a:lnTo>
                  <a:lnTo>
                    <a:pt x="33" y="8"/>
                  </a:lnTo>
                  <a:lnTo>
                    <a:pt x="24" y="6"/>
                  </a:lnTo>
                  <a:lnTo>
                    <a:pt x="17" y="4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5" name="Freeform 93"/>
            <p:cNvSpPr>
              <a:spLocks/>
            </p:cNvSpPr>
            <p:nvPr/>
          </p:nvSpPr>
          <p:spPr bwMode="auto">
            <a:xfrm>
              <a:off x="377" y="1784"/>
              <a:ext cx="63" cy="32"/>
            </a:xfrm>
            <a:custGeom>
              <a:avLst/>
              <a:gdLst>
                <a:gd name="T0" fmla="*/ 0 w 63"/>
                <a:gd name="T1" fmla="*/ 0 h 32"/>
                <a:gd name="T2" fmla="*/ 0 w 63"/>
                <a:gd name="T3" fmla="*/ 0 h 32"/>
                <a:gd name="T4" fmla="*/ 3 w 63"/>
                <a:gd name="T5" fmla="*/ 9 h 32"/>
                <a:gd name="T6" fmla="*/ 9 w 63"/>
                <a:gd name="T7" fmla="*/ 17 h 32"/>
                <a:gd name="T8" fmla="*/ 16 w 63"/>
                <a:gd name="T9" fmla="*/ 23 h 32"/>
                <a:gd name="T10" fmla="*/ 24 w 63"/>
                <a:gd name="T11" fmla="*/ 26 h 32"/>
                <a:gd name="T12" fmla="*/ 34 w 63"/>
                <a:gd name="T13" fmla="*/ 28 h 32"/>
                <a:gd name="T14" fmla="*/ 44 w 63"/>
                <a:gd name="T15" fmla="*/ 30 h 32"/>
                <a:gd name="T16" fmla="*/ 53 w 63"/>
                <a:gd name="T17" fmla="*/ 31 h 32"/>
                <a:gd name="T18" fmla="*/ 63 w 63"/>
                <a:gd name="T19" fmla="*/ 32 h 32"/>
                <a:gd name="T20" fmla="*/ 63 w 63"/>
                <a:gd name="T21" fmla="*/ 24 h 32"/>
                <a:gd name="T22" fmla="*/ 53 w 63"/>
                <a:gd name="T23" fmla="*/ 23 h 32"/>
                <a:gd name="T24" fmla="*/ 44 w 63"/>
                <a:gd name="T25" fmla="*/ 22 h 32"/>
                <a:gd name="T26" fmla="*/ 34 w 63"/>
                <a:gd name="T27" fmla="*/ 20 h 32"/>
                <a:gd name="T28" fmla="*/ 27 w 63"/>
                <a:gd name="T29" fmla="*/ 18 h 32"/>
                <a:gd name="T30" fmla="*/ 18 w 63"/>
                <a:gd name="T31" fmla="*/ 15 h 32"/>
                <a:gd name="T32" fmla="*/ 13 w 63"/>
                <a:gd name="T33" fmla="*/ 11 h 32"/>
                <a:gd name="T34" fmla="*/ 10 w 63"/>
                <a:gd name="T35" fmla="*/ 6 h 32"/>
                <a:gd name="T36" fmla="*/ 10 w 63"/>
                <a:gd name="T37" fmla="*/ 0 h 32"/>
                <a:gd name="T38" fmla="*/ 10 w 63"/>
                <a:gd name="T39" fmla="*/ 0 h 32"/>
                <a:gd name="T40" fmla="*/ 0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7"/>
                  </a:lnTo>
                  <a:lnTo>
                    <a:pt x="16" y="23"/>
                  </a:lnTo>
                  <a:lnTo>
                    <a:pt x="24" y="26"/>
                  </a:lnTo>
                  <a:lnTo>
                    <a:pt x="34" y="28"/>
                  </a:lnTo>
                  <a:lnTo>
                    <a:pt x="44" y="30"/>
                  </a:lnTo>
                  <a:lnTo>
                    <a:pt x="53" y="31"/>
                  </a:lnTo>
                  <a:lnTo>
                    <a:pt x="63" y="32"/>
                  </a:lnTo>
                  <a:lnTo>
                    <a:pt x="63" y="24"/>
                  </a:lnTo>
                  <a:lnTo>
                    <a:pt x="53" y="23"/>
                  </a:lnTo>
                  <a:lnTo>
                    <a:pt x="44" y="22"/>
                  </a:lnTo>
                  <a:lnTo>
                    <a:pt x="34" y="20"/>
                  </a:lnTo>
                  <a:lnTo>
                    <a:pt x="27" y="18"/>
                  </a:lnTo>
                  <a:lnTo>
                    <a:pt x="18" y="15"/>
                  </a:lnTo>
                  <a:lnTo>
                    <a:pt x="13" y="11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377" y="1578"/>
              <a:ext cx="10" cy="206"/>
            </a:xfrm>
            <a:custGeom>
              <a:avLst/>
              <a:gdLst>
                <a:gd name="T0" fmla="*/ 0 w 10"/>
                <a:gd name="T1" fmla="*/ 0 h 206"/>
                <a:gd name="T2" fmla="*/ 0 w 10"/>
                <a:gd name="T3" fmla="*/ 0 h 206"/>
                <a:gd name="T4" fmla="*/ 0 w 10"/>
                <a:gd name="T5" fmla="*/ 206 h 206"/>
                <a:gd name="T6" fmla="*/ 10 w 10"/>
                <a:gd name="T7" fmla="*/ 206 h 206"/>
                <a:gd name="T8" fmla="*/ 10 w 10"/>
                <a:gd name="T9" fmla="*/ 0 h 206"/>
                <a:gd name="T10" fmla="*/ 10 w 10"/>
                <a:gd name="T11" fmla="*/ 0 h 206"/>
                <a:gd name="T12" fmla="*/ 0 w 10"/>
                <a:gd name="T13" fmla="*/ 0 h 2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6"/>
                <a:gd name="T23" fmla="*/ 10 w 10"/>
                <a:gd name="T24" fmla="*/ 206 h 20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6">
                  <a:moveTo>
                    <a:pt x="0" y="0"/>
                  </a:moveTo>
                  <a:lnTo>
                    <a:pt x="0" y="0"/>
                  </a:lnTo>
                  <a:lnTo>
                    <a:pt x="0" y="206"/>
                  </a:lnTo>
                  <a:lnTo>
                    <a:pt x="10" y="20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7" name="Freeform 95"/>
            <p:cNvSpPr>
              <a:spLocks/>
            </p:cNvSpPr>
            <p:nvPr/>
          </p:nvSpPr>
          <p:spPr bwMode="auto">
            <a:xfrm>
              <a:off x="377" y="1546"/>
              <a:ext cx="63" cy="32"/>
            </a:xfrm>
            <a:custGeom>
              <a:avLst/>
              <a:gdLst>
                <a:gd name="T0" fmla="*/ 63 w 63"/>
                <a:gd name="T1" fmla="*/ 0 h 32"/>
                <a:gd name="T2" fmla="*/ 63 w 63"/>
                <a:gd name="T3" fmla="*/ 0 h 32"/>
                <a:gd name="T4" fmla="*/ 53 w 63"/>
                <a:gd name="T5" fmla="*/ 1 h 32"/>
                <a:gd name="T6" fmla="*/ 44 w 63"/>
                <a:gd name="T7" fmla="*/ 4 h 32"/>
                <a:gd name="T8" fmla="*/ 34 w 63"/>
                <a:gd name="T9" fmla="*/ 5 h 32"/>
                <a:gd name="T10" fmla="*/ 24 w 63"/>
                <a:gd name="T11" fmla="*/ 7 h 32"/>
                <a:gd name="T12" fmla="*/ 16 w 63"/>
                <a:gd name="T13" fmla="*/ 10 h 32"/>
                <a:gd name="T14" fmla="*/ 9 w 63"/>
                <a:gd name="T15" fmla="*/ 17 h 32"/>
                <a:gd name="T16" fmla="*/ 3 w 63"/>
                <a:gd name="T17" fmla="*/ 23 h 32"/>
                <a:gd name="T18" fmla="*/ 0 w 63"/>
                <a:gd name="T19" fmla="*/ 32 h 32"/>
                <a:gd name="T20" fmla="*/ 10 w 63"/>
                <a:gd name="T21" fmla="*/ 32 h 32"/>
                <a:gd name="T22" fmla="*/ 10 w 63"/>
                <a:gd name="T23" fmla="*/ 26 h 32"/>
                <a:gd name="T24" fmla="*/ 13 w 63"/>
                <a:gd name="T25" fmla="*/ 22 h 32"/>
                <a:gd name="T26" fmla="*/ 18 w 63"/>
                <a:gd name="T27" fmla="*/ 18 h 32"/>
                <a:gd name="T28" fmla="*/ 27 w 63"/>
                <a:gd name="T29" fmla="*/ 15 h 32"/>
                <a:gd name="T30" fmla="*/ 34 w 63"/>
                <a:gd name="T31" fmla="*/ 13 h 32"/>
                <a:gd name="T32" fmla="*/ 44 w 63"/>
                <a:gd name="T33" fmla="*/ 11 h 32"/>
                <a:gd name="T34" fmla="*/ 53 w 63"/>
                <a:gd name="T35" fmla="*/ 9 h 32"/>
                <a:gd name="T36" fmla="*/ 63 w 63"/>
                <a:gd name="T37" fmla="*/ 7 h 32"/>
                <a:gd name="T38" fmla="*/ 63 w 63"/>
                <a:gd name="T39" fmla="*/ 7 h 32"/>
                <a:gd name="T40" fmla="*/ 6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63" y="0"/>
                  </a:moveTo>
                  <a:lnTo>
                    <a:pt x="63" y="0"/>
                  </a:lnTo>
                  <a:lnTo>
                    <a:pt x="53" y="1"/>
                  </a:lnTo>
                  <a:lnTo>
                    <a:pt x="44" y="4"/>
                  </a:lnTo>
                  <a:lnTo>
                    <a:pt x="34" y="5"/>
                  </a:lnTo>
                  <a:lnTo>
                    <a:pt x="24" y="7"/>
                  </a:lnTo>
                  <a:lnTo>
                    <a:pt x="16" y="10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13" y="22"/>
                  </a:lnTo>
                  <a:lnTo>
                    <a:pt x="18" y="18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4" y="11"/>
                  </a:lnTo>
                  <a:lnTo>
                    <a:pt x="53" y="9"/>
                  </a:lnTo>
                  <a:lnTo>
                    <a:pt x="63" y="7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440" y="1517"/>
              <a:ext cx="60" cy="36"/>
            </a:xfrm>
            <a:custGeom>
              <a:avLst/>
              <a:gdLst>
                <a:gd name="T0" fmla="*/ 60 w 60"/>
                <a:gd name="T1" fmla="*/ 12 h 36"/>
                <a:gd name="T2" fmla="*/ 52 w 60"/>
                <a:gd name="T3" fmla="*/ 9 h 36"/>
                <a:gd name="T4" fmla="*/ 46 w 60"/>
                <a:gd name="T5" fmla="*/ 13 h 36"/>
                <a:gd name="T6" fmla="*/ 43 w 60"/>
                <a:gd name="T7" fmla="*/ 17 h 36"/>
                <a:gd name="T8" fmla="*/ 37 w 60"/>
                <a:gd name="T9" fmla="*/ 20 h 36"/>
                <a:gd name="T10" fmla="*/ 30 w 60"/>
                <a:gd name="T11" fmla="*/ 22 h 36"/>
                <a:gd name="T12" fmla="*/ 24 w 60"/>
                <a:gd name="T13" fmla="*/ 25 h 36"/>
                <a:gd name="T14" fmla="*/ 17 w 60"/>
                <a:gd name="T15" fmla="*/ 26 h 36"/>
                <a:gd name="T16" fmla="*/ 9 w 60"/>
                <a:gd name="T17" fmla="*/ 27 h 36"/>
                <a:gd name="T18" fmla="*/ 0 w 60"/>
                <a:gd name="T19" fmla="*/ 29 h 36"/>
                <a:gd name="T20" fmla="*/ 0 w 60"/>
                <a:gd name="T21" fmla="*/ 36 h 36"/>
                <a:gd name="T22" fmla="*/ 9 w 60"/>
                <a:gd name="T23" fmla="*/ 35 h 36"/>
                <a:gd name="T24" fmla="*/ 17 w 60"/>
                <a:gd name="T25" fmla="*/ 34 h 36"/>
                <a:gd name="T26" fmla="*/ 24 w 60"/>
                <a:gd name="T27" fmla="*/ 33 h 36"/>
                <a:gd name="T28" fmla="*/ 33 w 60"/>
                <a:gd name="T29" fmla="*/ 30 h 36"/>
                <a:gd name="T30" fmla="*/ 39 w 60"/>
                <a:gd name="T31" fmla="*/ 27 h 36"/>
                <a:gd name="T32" fmla="*/ 45 w 60"/>
                <a:gd name="T33" fmla="*/ 25 h 36"/>
                <a:gd name="T34" fmla="*/ 51 w 60"/>
                <a:gd name="T35" fmla="*/ 21 h 36"/>
                <a:gd name="T36" fmla="*/ 57 w 60"/>
                <a:gd name="T37" fmla="*/ 14 h 36"/>
                <a:gd name="T38" fmla="*/ 50 w 60"/>
                <a:gd name="T39" fmla="*/ 12 h 36"/>
                <a:gd name="T40" fmla="*/ 60 w 60"/>
                <a:gd name="T41" fmla="*/ 12 h 36"/>
                <a:gd name="T42" fmla="*/ 60 w 60"/>
                <a:gd name="T43" fmla="*/ 0 h 36"/>
                <a:gd name="T44" fmla="*/ 52 w 60"/>
                <a:gd name="T45" fmla="*/ 9 h 36"/>
                <a:gd name="T46" fmla="*/ 60 w 60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6"/>
                <a:gd name="T74" fmla="*/ 60 w 60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6">
                  <a:moveTo>
                    <a:pt x="60" y="12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20"/>
                  </a:lnTo>
                  <a:lnTo>
                    <a:pt x="30" y="22"/>
                  </a:lnTo>
                  <a:lnTo>
                    <a:pt x="24" y="25"/>
                  </a:lnTo>
                  <a:lnTo>
                    <a:pt x="17" y="26"/>
                  </a:lnTo>
                  <a:lnTo>
                    <a:pt x="9" y="27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9" y="35"/>
                  </a:lnTo>
                  <a:lnTo>
                    <a:pt x="17" y="34"/>
                  </a:lnTo>
                  <a:lnTo>
                    <a:pt x="24" y="33"/>
                  </a:lnTo>
                  <a:lnTo>
                    <a:pt x="33" y="30"/>
                  </a:lnTo>
                  <a:lnTo>
                    <a:pt x="39" y="27"/>
                  </a:lnTo>
                  <a:lnTo>
                    <a:pt x="45" y="25"/>
                  </a:lnTo>
                  <a:lnTo>
                    <a:pt x="51" y="21"/>
                  </a:lnTo>
                  <a:lnTo>
                    <a:pt x="57" y="14"/>
                  </a:lnTo>
                  <a:lnTo>
                    <a:pt x="50" y="12"/>
                  </a:lnTo>
                  <a:lnTo>
                    <a:pt x="60" y="12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490" y="1529"/>
              <a:ext cx="10" cy="317"/>
            </a:xfrm>
            <a:custGeom>
              <a:avLst/>
              <a:gdLst>
                <a:gd name="T0" fmla="*/ 2 w 10"/>
                <a:gd name="T1" fmla="*/ 308 h 317"/>
                <a:gd name="T2" fmla="*/ 10 w 10"/>
                <a:gd name="T3" fmla="*/ 305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5 h 317"/>
                <a:gd name="T10" fmla="*/ 7 w 10"/>
                <a:gd name="T11" fmla="*/ 303 h 317"/>
                <a:gd name="T12" fmla="*/ 2 w 10"/>
                <a:gd name="T13" fmla="*/ 308 h 317"/>
                <a:gd name="T14" fmla="*/ 10 w 10"/>
                <a:gd name="T15" fmla="*/ 317 h 317"/>
                <a:gd name="T16" fmla="*/ 10 w 10"/>
                <a:gd name="T17" fmla="*/ 305 h 317"/>
                <a:gd name="T18" fmla="*/ 2 w 10"/>
                <a:gd name="T19" fmla="*/ 308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2" y="308"/>
                  </a:moveTo>
                  <a:lnTo>
                    <a:pt x="10" y="30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5"/>
                  </a:lnTo>
                  <a:lnTo>
                    <a:pt x="7" y="303"/>
                  </a:lnTo>
                  <a:lnTo>
                    <a:pt x="2" y="308"/>
                  </a:lnTo>
                  <a:lnTo>
                    <a:pt x="10" y="317"/>
                  </a:lnTo>
                  <a:lnTo>
                    <a:pt x="10" y="305"/>
                  </a:lnTo>
                  <a:lnTo>
                    <a:pt x="2" y="30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382" y="1249"/>
              <a:ext cx="113" cy="306"/>
            </a:xfrm>
            <a:custGeom>
              <a:avLst/>
              <a:gdLst>
                <a:gd name="T0" fmla="*/ 113 w 113"/>
                <a:gd name="T1" fmla="*/ 306 h 306"/>
                <a:gd name="T2" fmla="*/ 107 w 113"/>
                <a:gd name="T3" fmla="*/ 301 h 306"/>
                <a:gd name="T4" fmla="*/ 102 w 113"/>
                <a:gd name="T5" fmla="*/ 297 h 306"/>
                <a:gd name="T6" fmla="*/ 96 w 113"/>
                <a:gd name="T7" fmla="*/ 294 h 306"/>
                <a:gd name="T8" fmla="*/ 90 w 113"/>
                <a:gd name="T9" fmla="*/ 292 h 306"/>
                <a:gd name="T10" fmla="*/ 82 w 113"/>
                <a:gd name="T11" fmla="*/ 289 h 306"/>
                <a:gd name="T12" fmla="*/ 75 w 113"/>
                <a:gd name="T13" fmla="*/ 288 h 306"/>
                <a:gd name="T14" fmla="*/ 67 w 113"/>
                <a:gd name="T15" fmla="*/ 285 h 306"/>
                <a:gd name="T16" fmla="*/ 58 w 113"/>
                <a:gd name="T17" fmla="*/ 284 h 306"/>
                <a:gd name="T18" fmla="*/ 48 w 113"/>
                <a:gd name="T19" fmla="*/ 282 h 306"/>
                <a:gd name="T20" fmla="*/ 39 w 113"/>
                <a:gd name="T21" fmla="*/ 281 h 306"/>
                <a:gd name="T22" fmla="*/ 29 w 113"/>
                <a:gd name="T23" fmla="*/ 280 h 306"/>
                <a:gd name="T24" fmla="*/ 21 w 113"/>
                <a:gd name="T25" fmla="*/ 277 h 306"/>
                <a:gd name="T26" fmla="*/ 12 w 113"/>
                <a:gd name="T27" fmla="*/ 275 h 306"/>
                <a:gd name="T28" fmla="*/ 6 w 113"/>
                <a:gd name="T29" fmla="*/ 270 h 306"/>
                <a:gd name="T30" fmla="*/ 1 w 113"/>
                <a:gd name="T31" fmla="*/ 263 h 306"/>
                <a:gd name="T32" fmla="*/ 0 w 113"/>
                <a:gd name="T33" fmla="*/ 255 h 306"/>
                <a:gd name="T34" fmla="*/ 0 w 113"/>
                <a:gd name="T35" fmla="*/ 51 h 306"/>
                <a:gd name="T36" fmla="*/ 1 w 113"/>
                <a:gd name="T37" fmla="*/ 43 h 306"/>
                <a:gd name="T38" fmla="*/ 6 w 113"/>
                <a:gd name="T39" fmla="*/ 37 h 306"/>
                <a:gd name="T40" fmla="*/ 12 w 113"/>
                <a:gd name="T41" fmla="*/ 31 h 306"/>
                <a:gd name="T42" fmla="*/ 21 w 113"/>
                <a:gd name="T43" fmla="*/ 29 h 306"/>
                <a:gd name="T44" fmla="*/ 29 w 113"/>
                <a:gd name="T45" fmla="*/ 26 h 306"/>
                <a:gd name="T46" fmla="*/ 39 w 113"/>
                <a:gd name="T47" fmla="*/ 25 h 306"/>
                <a:gd name="T48" fmla="*/ 48 w 113"/>
                <a:gd name="T49" fmla="*/ 24 h 306"/>
                <a:gd name="T50" fmla="*/ 58 w 113"/>
                <a:gd name="T51" fmla="*/ 22 h 306"/>
                <a:gd name="T52" fmla="*/ 67 w 113"/>
                <a:gd name="T53" fmla="*/ 21 h 306"/>
                <a:gd name="T54" fmla="*/ 75 w 113"/>
                <a:gd name="T55" fmla="*/ 19 h 306"/>
                <a:gd name="T56" fmla="*/ 82 w 113"/>
                <a:gd name="T57" fmla="*/ 17 h 306"/>
                <a:gd name="T58" fmla="*/ 90 w 113"/>
                <a:gd name="T59" fmla="*/ 15 h 306"/>
                <a:gd name="T60" fmla="*/ 96 w 113"/>
                <a:gd name="T61" fmla="*/ 12 h 306"/>
                <a:gd name="T62" fmla="*/ 102 w 113"/>
                <a:gd name="T63" fmla="*/ 9 h 306"/>
                <a:gd name="T64" fmla="*/ 107 w 113"/>
                <a:gd name="T65" fmla="*/ 6 h 306"/>
                <a:gd name="T66" fmla="*/ 113 w 113"/>
                <a:gd name="T67" fmla="*/ 0 h 306"/>
                <a:gd name="T68" fmla="*/ 113 w 113"/>
                <a:gd name="T69" fmla="*/ 306 h 30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6"/>
                <a:gd name="T107" fmla="*/ 113 w 113"/>
                <a:gd name="T108" fmla="*/ 306 h 30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6">
                  <a:moveTo>
                    <a:pt x="113" y="306"/>
                  </a:moveTo>
                  <a:lnTo>
                    <a:pt x="107" y="301"/>
                  </a:lnTo>
                  <a:lnTo>
                    <a:pt x="102" y="297"/>
                  </a:lnTo>
                  <a:lnTo>
                    <a:pt x="96" y="294"/>
                  </a:lnTo>
                  <a:lnTo>
                    <a:pt x="90" y="292"/>
                  </a:lnTo>
                  <a:lnTo>
                    <a:pt x="82" y="289"/>
                  </a:lnTo>
                  <a:lnTo>
                    <a:pt x="75" y="288"/>
                  </a:lnTo>
                  <a:lnTo>
                    <a:pt x="67" y="285"/>
                  </a:lnTo>
                  <a:lnTo>
                    <a:pt x="58" y="284"/>
                  </a:lnTo>
                  <a:lnTo>
                    <a:pt x="48" y="282"/>
                  </a:lnTo>
                  <a:lnTo>
                    <a:pt x="39" y="281"/>
                  </a:lnTo>
                  <a:lnTo>
                    <a:pt x="29" y="280"/>
                  </a:lnTo>
                  <a:lnTo>
                    <a:pt x="21" y="277"/>
                  </a:lnTo>
                  <a:lnTo>
                    <a:pt x="12" y="275"/>
                  </a:lnTo>
                  <a:lnTo>
                    <a:pt x="6" y="270"/>
                  </a:lnTo>
                  <a:lnTo>
                    <a:pt x="1" y="263"/>
                  </a:lnTo>
                  <a:lnTo>
                    <a:pt x="0" y="255"/>
                  </a:lnTo>
                  <a:lnTo>
                    <a:pt x="0" y="51"/>
                  </a:lnTo>
                  <a:lnTo>
                    <a:pt x="1" y="43"/>
                  </a:lnTo>
                  <a:lnTo>
                    <a:pt x="6" y="37"/>
                  </a:lnTo>
                  <a:lnTo>
                    <a:pt x="12" y="31"/>
                  </a:lnTo>
                  <a:lnTo>
                    <a:pt x="21" y="29"/>
                  </a:lnTo>
                  <a:lnTo>
                    <a:pt x="29" y="26"/>
                  </a:lnTo>
                  <a:lnTo>
                    <a:pt x="39" y="25"/>
                  </a:lnTo>
                  <a:lnTo>
                    <a:pt x="48" y="24"/>
                  </a:lnTo>
                  <a:lnTo>
                    <a:pt x="58" y="22"/>
                  </a:lnTo>
                  <a:lnTo>
                    <a:pt x="67" y="21"/>
                  </a:lnTo>
                  <a:lnTo>
                    <a:pt x="75" y="19"/>
                  </a:lnTo>
                  <a:lnTo>
                    <a:pt x="82" y="17"/>
                  </a:lnTo>
                  <a:lnTo>
                    <a:pt x="90" y="15"/>
                  </a:lnTo>
                  <a:lnTo>
                    <a:pt x="96" y="12"/>
                  </a:lnTo>
                  <a:lnTo>
                    <a:pt x="102" y="9"/>
                  </a:lnTo>
                  <a:lnTo>
                    <a:pt x="107" y="6"/>
                  </a:lnTo>
                  <a:lnTo>
                    <a:pt x="113" y="0"/>
                  </a:lnTo>
                  <a:lnTo>
                    <a:pt x="113" y="306"/>
                  </a:lnTo>
                  <a:close/>
                </a:path>
              </a:pathLst>
            </a:custGeom>
            <a:solidFill>
              <a:srgbClr val="FF19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440" y="1529"/>
              <a:ext cx="57" cy="28"/>
            </a:xfrm>
            <a:custGeom>
              <a:avLst/>
              <a:gdLst>
                <a:gd name="T0" fmla="*/ 0 w 57"/>
                <a:gd name="T1" fmla="*/ 8 h 28"/>
                <a:gd name="T2" fmla="*/ 0 w 57"/>
                <a:gd name="T3" fmla="*/ 8 h 28"/>
                <a:gd name="T4" fmla="*/ 9 w 57"/>
                <a:gd name="T5" fmla="*/ 9 h 28"/>
                <a:gd name="T6" fmla="*/ 17 w 57"/>
                <a:gd name="T7" fmla="*/ 12 h 28"/>
                <a:gd name="T8" fmla="*/ 24 w 57"/>
                <a:gd name="T9" fmla="*/ 13 h 28"/>
                <a:gd name="T10" fmla="*/ 30 w 57"/>
                <a:gd name="T11" fmla="*/ 15 h 28"/>
                <a:gd name="T12" fmla="*/ 37 w 57"/>
                <a:gd name="T13" fmla="*/ 18 h 28"/>
                <a:gd name="T14" fmla="*/ 43 w 57"/>
                <a:gd name="T15" fmla="*/ 21 h 28"/>
                <a:gd name="T16" fmla="*/ 46 w 57"/>
                <a:gd name="T17" fmla="*/ 24 h 28"/>
                <a:gd name="T18" fmla="*/ 52 w 57"/>
                <a:gd name="T19" fmla="*/ 28 h 28"/>
                <a:gd name="T20" fmla="*/ 57 w 57"/>
                <a:gd name="T21" fmla="*/ 23 h 28"/>
                <a:gd name="T22" fmla="*/ 51 w 57"/>
                <a:gd name="T23" fmla="*/ 17 h 28"/>
                <a:gd name="T24" fmla="*/ 45 w 57"/>
                <a:gd name="T25" fmla="*/ 13 h 28"/>
                <a:gd name="T26" fmla="*/ 39 w 57"/>
                <a:gd name="T27" fmla="*/ 10 h 28"/>
                <a:gd name="T28" fmla="*/ 33 w 57"/>
                <a:gd name="T29" fmla="*/ 8 h 28"/>
                <a:gd name="T30" fmla="*/ 24 w 57"/>
                <a:gd name="T31" fmla="*/ 5 h 28"/>
                <a:gd name="T32" fmla="*/ 17 w 57"/>
                <a:gd name="T33" fmla="*/ 4 h 28"/>
                <a:gd name="T34" fmla="*/ 9 w 57"/>
                <a:gd name="T35" fmla="*/ 1 h 28"/>
                <a:gd name="T36" fmla="*/ 0 w 57"/>
                <a:gd name="T37" fmla="*/ 0 h 28"/>
                <a:gd name="T38" fmla="*/ 0 w 57"/>
                <a:gd name="T39" fmla="*/ 0 h 28"/>
                <a:gd name="T40" fmla="*/ 0 w 57"/>
                <a:gd name="T41" fmla="*/ 8 h 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8"/>
                <a:gd name="T65" fmla="*/ 57 w 57"/>
                <a:gd name="T66" fmla="*/ 28 h 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8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7" y="12"/>
                  </a:lnTo>
                  <a:lnTo>
                    <a:pt x="24" y="13"/>
                  </a:lnTo>
                  <a:lnTo>
                    <a:pt x="30" y="15"/>
                  </a:lnTo>
                  <a:lnTo>
                    <a:pt x="37" y="18"/>
                  </a:lnTo>
                  <a:lnTo>
                    <a:pt x="43" y="21"/>
                  </a:lnTo>
                  <a:lnTo>
                    <a:pt x="46" y="24"/>
                  </a:lnTo>
                  <a:lnTo>
                    <a:pt x="52" y="28"/>
                  </a:lnTo>
                  <a:lnTo>
                    <a:pt x="57" y="23"/>
                  </a:lnTo>
                  <a:lnTo>
                    <a:pt x="51" y="17"/>
                  </a:lnTo>
                  <a:lnTo>
                    <a:pt x="45" y="13"/>
                  </a:lnTo>
                  <a:lnTo>
                    <a:pt x="39" y="10"/>
                  </a:lnTo>
                  <a:lnTo>
                    <a:pt x="33" y="8"/>
                  </a:lnTo>
                  <a:lnTo>
                    <a:pt x="24" y="5"/>
                  </a:lnTo>
                  <a:lnTo>
                    <a:pt x="17" y="4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2" name="Freeform 100"/>
            <p:cNvSpPr>
              <a:spLocks/>
            </p:cNvSpPr>
            <p:nvPr/>
          </p:nvSpPr>
          <p:spPr bwMode="auto">
            <a:xfrm>
              <a:off x="377" y="1504"/>
              <a:ext cx="63" cy="33"/>
            </a:xfrm>
            <a:custGeom>
              <a:avLst/>
              <a:gdLst>
                <a:gd name="T0" fmla="*/ 0 w 63"/>
                <a:gd name="T1" fmla="*/ 0 h 33"/>
                <a:gd name="T2" fmla="*/ 0 w 63"/>
                <a:gd name="T3" fmla="*/ 0 h 33"/>
                <a:gd name="T4" fmla="*/ 3 w 63"/>
                <a:gd name="T5" fmla="*/ 9 h 33"/>
                <a:gd name="T6" fmla="*/ 9 w 63"/>
                <a:gd name="T7" fmla="*/ 17 h 33"/>
                <a:gd name="T8" fmla="*/ 16 w 63"/>
                <a:gd name="T9" fmla="*/ 24 h 33"/>
                <a:gd name="T10" fmla="*/ 24 w 63"/>
                <a:gd name="T11" fmla="*/ 26 h 33"/>
                <a:gd name="T12" fmla="*/ 34 w 63"/>
                <a:gd name="T13" fmla="*/ 29 h 33"/>
                <a:gd name="T14" fmla="*/ 44 w 63"/>
                <a:gd name="T15" fmla="*/ 30 h 33"/>
                <a:gd name="T16" fmla="*/ 53 w 63"/>
                <a:gd name="T17" fmla="*/ 31 h 33"/>
                <a:gd name="T18" fmla="*/ 63 w 63"/>
                <a:gd name="T19" fmla="*/ 33 h 33"/>
                <a:gd name="T20" fmla="*/ 63 w 63"/>
                <a:gd name="T21" fmla="*/ 25 h 33"/>
                <a:gd name="T22" fmla="*/ 53 w 63"/>
                <a:gd name="T23" fmla="*/ 24 h 33"/>
                <a:gd name="T24" fmla="*/ 44 w 63"/>
                <a:gd name="T25" fmla="*/ 22 h 33"/>
                <a:gd name="T26" fmla="*/ 34 w 63"/>
                <a:gd name="T27" fmla="*/ 21 h 33"/>
                <a:gd name="T28" fmla="*/ 27 w 63"/>
                <a:gd name="T29" fmla="*/ 18 h 33"/>
                <a:gd name="T30" fmla="*/ 18 w 63"/>
                <a:gd name="T31" fmla="*/ 16 h 33"/>
                <a:gd name="T32" fmla="*/ 13 w 63"/>
                <a:gd name="T33" fmla="*/ 12 h 33"/>
                <a:gd name="T34" fmla="*/ 10 w 63"/>
                <a:gd name="T35" fmla="*/ 7 h 33"/>
                <a:gd name="T36" fmla="*/ 10 w 63"/>
                <a:gd name="T37" fmla="*/ 0 h 33"/>
                <a:gd name="T38" fmla="*/ 10 w 63"/>
                <a:gd name="T39" fmla="*/ 0 h 33"/>
                <a:gd name="T40" fmla="*/ 0 w 63"/>
                <a:gd name="T41" fmla="*/ 0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7"/>
                  </a:lnTo>
                  <a:lnTo>
                    <a:pt x="16" y="24"/>
                  </a:lnTo>
                  <a:lnTo>
                    <a:pt x="24" y="26"/>
                  </a:lnTo>
                  <a:lnTo>
                    <a:pt x="34" y="29"/>
                  </a:lnTo>
                  <a:lnTo>
                    <a:pt x="44" y="30"/>
                  </a:lnTo>
                  <a:lnTo>
                    <a:pt x="53" y="31"/>
                  </a:lnTo>
                  <a:lnTo>
                    <a:pt x="63" y="33"/>
                  </a:lnTo>
                  <a:lnTo>
                    <a:pt x="63" y="25"/>
                  </a:lnTo>
                  <a:lnTo>
                    <a:pt x="53" y="24"/>
                  </a:lnTo>
                  <a:lnTo>
                    <a:pt x="44" y="22"/>
                  </a:lnTo>
                  <a:lnTo>
                    <a:pt x="34" y="21"/>
                  </a:lnTo>
                  <a:lnTo>
                    <a:pt x="27" y="18"/>
                  </a:lnTo>
                  <a:lnTo>
                    <a:pt x="18" y="16"/>
                  </a:lnTo>
                  <a:lnTo>
                    <a:pt x="13" y="12"/>
                  </a:lnTo>
                  <a:lnTo>
                    <a:pt x="10" y="7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3" name="Freeform 101"/>
            <p:cNvSpPr>
              <a:spLocks/>
            </p:cNvSpPr>
            <p:nvPr/>
          </p:nvSpPr>
          <p:spPr bwMode="auto">
            <a:xfrm>
              <a:off x="377" y="1300"/>
              <a:ext cx="10" cy="204"/>
            </a:xfrm>
            <a:custGeom>
              <a:avLst/>
              <a:gdLst>
                <a:gd name="T0" fmla="*/ 0 w 10"/>
                <a:gd name="T1" fmla="*/ 0 h 204"/>
                <a:gd name="T2" fmla="*/ 0 w 10"/>
                <a:gd name="T3" fmla="*/ 0 h 204"/>
                <a:gd name="T4" fmla="*/ 0 w 10"/>
                <a:gd name="T5" fmla="*/ 204 h 204"/>
                <a:gd name="T6" fmla="*/ 10 w 10"/>
                <a:gd name="T7" fmla="*/ 204 h 204"/>
                <a:gd name="T8" fmla="*/ 10 w 10"/>
                <a:gd name="T9" fmla="*/ 0 h 204"/>
                <a:gd name="T10" fmla="*/ 10 w 10"/>
                <a:gd name="T11" fmla="*/ 0 h 204"/>
                <a:gd name="T12" fmla="*/ 0 w 10"/>
                <a:gd name="T13" fmla="*/ 0 h 2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4"/>
                <a:gd name="T23" fmla="*/ 10 w 10"/>
                <a:gd name="T24" fmla="*/ 204 h 2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4">
                  <a:moveTo>
                    <a:pt x="0" y="0"/>
                  </a:moveTo>
                  <a:lnTo>
                    <a:pt x="0" y="0"/>
                  </a:lnTo>
                  <a:lnTo>
                    <a:pt x="0" y="204"/>
                  </a:lnTo>
                  <a:lnTo>
                    <a:pt x="10" y="204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4" name="Freeform 102"/>
            <p:cNvSpPr>
              <a:spLocks/>
            </p:cNvSpPr>
            <p:nvPr/>
          </p:nvSpPr>
          <p:spPr bwMode="auto">
            <a:xfrm>
              <a:off x="377" y="1268"/>
              <a:ext cx="63" cy="32"/>
            </a:xfrm>
            <a:custGeom>
              <a:avLst/>
              <a:gdLst>
                <a:gd name="T0" fmla="*/ 63 w 63"/>
                <a:gd name="T1" fmla="*/ 0 h 32"/>
                <a:gd name="T2" fmla="*/ 63 w 63"/>
                <a:gd name="T3" fmla="*/ 0 h 32"/>
                <a:gd name="T4" fmla="*/ 53 w 63"/>
                <a:gd name="T5" fmla="*/ 1 h 32"/>
                <a:gd name="T6" fmla="*/ 44 w 63"/>
                <a:gd name="T7" fmla="*/ 2 h 32"/>
                <a:gd name="T8" fmla="*/ 34 w 63"/>
                <a:gd name="T9" fmla="*/ 3 h 32"/>
                <a:gd name="T10" fmla="*/ 24 w 63"/>
                <a:gd name="T11" fmla="*/ 6 h 32"/>
                <a:gd name="T12" fmla="*/ 16 w 63"/>
                <a:gd name="T13" fmla="*/ 9 h 32"/>
                <a:gd name="T14" fmla="*/ 9 w 63"/>
                <a:gd name="T15" fmla="*/ 15 h 32"/>
                <a:gd name="T16" fmla="*/ 3 w 63"/>
                <a:gd name="T17" fmla="*/ 23 h 32"/>
                <a:gd name="T18" fmla="*/ 0 w 63"/>
                <a:gd name="T19" fmla="*/ 32 h 32"/>
                <a:gd name="T20" fmla="*/ 10 w 63"/>
                <a:gd name="T21" fmla="*/ 32 h 32"/>
                <a:gd name="T22" fmla="*/ 10 w 63"/>
                <a:gd name="T23" fmla="*/ 25 h 32"/>
                <a:gd name="T24" fmla="*/ 13 w 63"/>
                <a:gd name="T25" fmla="*/ 20 h 32"/>
                <a:gd name="T26" fmla="*/ 18 w 63"/>
                <a:gd name="T27" fmla="*/ 16 h 32"/>
                <a:gd name="T28" fmla="*/ 27 w 63"/>
                <a:gd name="T29" fmla="*/ 14 h 32"/>
                <a:gd name="T30" fmla="*/ 34 w 63"/>
                <a:gd name="T31" fmla="*/ 11 h 32"/>
                <a:gd name="T32" fmla="*/ 44 w 63"/>
                <a:gd name="T33" fmla="*/ 10 h 32"/>
                <a:gd name="T34" fmla="*/ 53 w 63"/>
                <a:gd name="T35" fmla="*/ 9 h 32"/>
                <a:gd name="T36" fmla="*/ 63 w 63"/>
                <a:gd name="T37" fmla="*/ 7 h 32"/>
                <a:gd name="T38" fmla="*/ 63 w 63"/>
                <a:gd name="T39" fmla="*/ 7 h 32"/>
                <a:gd name="T40" fmla="*/ 63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63" y="0"/>
                  </a:moveTo>
                  <a:lnTo>
                    <a:pt x="63" y="0"/>
                  </a:lnTo>
                  <a:lnTo>
                    <a:pt x="53" y="1"/>
                  </a:lnTo>
                  <a:lnTo>
                    <a:pt x="44" y="2"/>
                  </a:lnTo>
                  <a:lnTo>
                    <a:pt x="34" y="3"/>
                  </a:lnTo>
                  <a:lnTo>
                    <a:pt x="24" y="6"/>
                  </a:lnTo>
                  <a:lnTo>
                    <a:pt x="16" y="9"/>
                  </a:lnTo>
                  <a:lnTo>
                    <a:pt x="9" y="15"/>
                  </a:lnTo>
                  <a:lnTo>
                    <a:pt x="3" y="23"/>
                  </a:lnTo>
                  <a:lnTo>
                    <a:pt x="0" y="32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3" y="20"/>
                  </a:lnTo>
                  <a:lnTo>
                    <a:pt x="18" y="16"/>
                  </a:lnTo>
                  <a:lnTo>
                    <a:pt x="27" y="14"/>
                  </a:lnTo>
                  <a:lnTo>
                    <a:pt x="34" y="11"/>
                  </a:lnTo>
                  <a:lnTo>
                    <a:pt x="44" y="10"/>
                  </a:lnTo>
                  <a:lnTo>
                    <a:pt x="53" y="9"/>
                  </a:lnTo>
                  <a:lnTo>
                    <a:pt x="63" y="7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5" name="Freeform 103"/>
            <p:cNvSpPr>
              <a:spLocks/>
            </p:cNvSpPr>
            <p:nvPr/>
          </p:nvSpPr>
          <p:spPr bwMode="auto">
            <a:xfrm>
              <a:off x="440" y="1238"/>
              <a:ext cx="60" cy="37"/>
            </a:xfrm>
            <a:custGeom>
              <a:avLst/>
              <a:gdLst>
                <a:gd name="T0" fmla="*/ 60 w 60"/>
                <a:gd name="T1" fmla="*/ 11 h 37"/>
                <a:gd name="T2" fmla="*/ 52 w 60"/>
                <a:gd name="T3" fmla="*/ 9 h 37"/>
                <a:gd name="T4" fmla="*/ 46 w 60"/>
                <a:gd name="T5" fmla="*/ 13 h 37"/>
                <a:gd name="T6" fmla="*/ 43 w 60"/>
                <a:gd name="T7" fmla="*/ 17 h 37"/>
                <a:gd name="T8" fmla="*/ 37 w 60"/>
                <a:gd name="T9" fmla="*/ 19 h 37"/>
                <a:gd name="T10" fmla="*/ 30 w 60"/>
                <a:gd name="T11" fmla="*/ 22 h 37"/>
                <a:gd name="T12" fmla="*/ 24 w 60"/>
                <a:gd name="T13" fmla="*/ 24 h 37"/>
                <a:gd name="T14" fmla="*/ 17 w 60"/>
                <a:gd name="T15" fmla="*/ 26 h 37"/>
                <a:gd name="T16" fmla="*/ 9 w 60"/>
                <a:gd name="T17" fmla="*/ 28 h 37"/>
                <a:gd name="T18" fmla="*/ 0 w 60"/>
                <a:gd name="T19" fmla="*/ 30 h 37"/>
                <a:gd name="T20" fmla="*/ 0 w 60"/>
                <a:gd name="T21" fmla="*/ 37 h 37"/>
                <a:gd name="T22" fmla="*/ 9 w 60"/>
                <a:gd name="T23" fmla="*/ 36 h 37"/>
                <a:gd name="T24" fmla="*/ 17 w 60"/>
                <a:gd name="T25" fmla="*/ 33 h 37"/>
                <a:gd name="T26" fmla="*/ 24 w 60"/>
                <a:gd name="T27" fmla="*/ 32 h 37"/>
                <a:gd name="T28" fmla="*/ 33 w 60"/>
                <a:gd name="T29" fmla="*/ 30 h 37"/>
                <a:gd name="T30" fmla="*/ 39 w 60"/>
                <a:gd name="T31" fmla="*/ 27 h 37"/>
                <a:gd name="T32" fmla="*/ 45 w 60"/>
                <a:gd name="T33" fmla="*/ 24 h 37"/>
                <a:gd name="T34" fmla="*/ 51 w 60"/>
                <a:gd name="T35" fmla="*/ 20 h 37"/>
                <a:gd name="T36" fmla="*/ 57 w 60"/>
                <a:gd name="T37" fmla="*/ 14 h 37"/>
                <a:gd name="T38" fmla="*/ 50 w 60"/>
                <a:gd name="T39" fmla="*/ 11 h 37"/>
                <a:gd name="T40" fmla="*/ 60 w 60"/>
                <a:gd name="T41" fmla="*/ 11 h 37"/>
                <a:gd name="T42" fmla="*/ 60 w 60"/>
                <a:gd name="T43" fmla="*/ 0 h 37"/>
                <a:gd name="T44" fmla="*/ 52 w 60"/>
                <a:gd name="T45" fmla="*/ 9 h 37"/>
                <a:gd name="T46" fmla="*/ 60 w 60"/>
                <a:gd name="T47" fmla="*/ 11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7"/>
                <a:gd name="T74" fmla="*/ 60 w 60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7">
                  <a:moveTo>
                    <a:pt x="60" y="11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19"/>
                  </a:lnTo>
                  <a:lnTo>
                    <a:pt x="30" y="22"/>
                  </a:lnTo>
                  <a:lnTo>
                    <a:pt x="24" y="24"/>
                  </a:lnTo>
                  <a:lnTo>
                    <a:pt x="17" y="26"/>
                  </a:lnTo>
                  <a:lnTo>
                    <a:pt x="9" y="28"/>
                  </a:lnTo>
                  <a:lnTo>
                    <a:pt x="0" y="30"/>
                  </a:lnTo>
                  <a:lnTo>
                    <a:pt x="0" y="37"/>
                  </a:lnTo>
                  <a:lnTo>
                    <a:pt x="9" y="36"/>
                  </a:lnTo>
                  <a:lnTo>
                    <a:pt x="17" y="33"/>
                  </a:lnTo>
                  <a:lnTo>
                    <a:pt x="24" y="32"/>
                  </a:lnTo>
                  <a:lnTo>
                    <a:pt x="33" y="30"/>
                  </a:lnTo>
                  <a:lnTo>
                    <a:pt x="39" y="27"/>
                  </a:lnTo>
                  <a:lnTo>
                    <a:pt x="45" y="24"/>
                  </a:lnTo>
                  <a:lnTo>
                    <a:pt x="51" y="20"/>
                  </a:lnTo>
                  <a:lnTo>
                    <a:pt x="57" y="14"/>
                  </a:lnTo>
                  <a:lnTo>
                    <a:pt x="50" y="11"/>
                  </a:lnTo>
                  <a:lnTo>
                    <a:pt x="60" y="11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6" name="Freeform 104"/>
            <p:cNvSpPr>
              <a:spLocks/>
            </p:cNvSpPr>
            <p:nvPr/>
          </p:nvSpPr>
          <p:spPr bwMode="auto">
            <a:xfrm>
              <a:off x="490" y="1249"/>
              <a:ext cx="10" cy="317"/>
            </a:xfrm>
            <a:custGeom>
              <a:avLst/>
              <a:gdLst>
                <a:gd name="T0" fmla="*/ 2 w 10"/>
                <a:gd name="T1" fmla="*/ 308 h 317"/>
                <a:gd name="T2" fmla="*/ 10 w 10"/>
                <a:gd name="T3" fmla="*/ 306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6 h 317"/>
                <a:gd name="T10" fmla="*/ 7 w 10"/>
                <a:gd name="T11" fmla="*/ 303 h 317"/>
                <a:gd name="T12" fmla="*/ 2 w 10"/>
                <a:gd name="T13" fmla="*/ 308 h 317"/>
                <a:gd name="T14" fmla="*/ 10 w 10"/>
                <a:gd name="T15" fmla="*/ 317 h 317"/>
                <a:gd name="T16" fmla="*/ 10 w 10"/>
                <a:gd name="T17" fmla="*/ 306 h 317"/>
                <a:gd name="T18" fmla="*/ 2 w 10"/>
                <a:gd name="T19" fmla="*/ 308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2" y="308"/>
                  </a:moveTo>
                  <a:lnTo>
                    <a:pt x="10" y="30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6"/>
                  </a:lnTo>
                  <a:lnTo>
                    <a:pt x="7" y="303"/>
                  </a:lnTo>
                  <a:lnTo>
                    <a:pt x="2" y="308"/>
                  </a:lnTo>
                  <a:lnTo>
                    <a:pt x="10" y="317"/>
                  </a:lnTo>
                  <a:lnTo>
                    <a:pt x="10" y="306"/>
                  </a:lnTo>
                  <a:lnTo>
                    <a:pt x="2" y="30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7" name="Freeform 105"/>
            <p:cNvSpPr>
              <a:spLocks/>
            </p:cNvSpPr>
            <p:nvPr/>
          </p:nvSpPr>
          <p:spPr bwMode="auto">
            <a:xfrm>
              <a:off x="382" y="967"/>
              <a:ext cx="113" cy="306"/>
            </a:xfrm>
            <a:custGeom>
              <a:avLst/>
              <a:gdLst>
                <a:gd name="T0" fmla="*/ 113 w 113"/>
                <a:gd name="T1" fmla="*/ 306 h 306"/>
                <a:gd name="T2" fmla="*/ 107 w 113"/>
                <a:gd name="T3" fmla="*/ 301 h 306"/>
                <a:gd name="T4" fmla="*/ 102 w 113"/>
                <a:gd name="T5" fmla="*/ 297 h 306"/>
                <a:gd name="T6" fmla="*/ 96 w 113"/>
                <a:gd name="T7" fmla="*/ 294 h 306"/>
                <a:gd name="T8" fmla="*/ 90 w 113"/>
                <a:gd name="T9" fmla="*/ 291 h 306"/>
                <a:gd name="T10" fmla="*/ 82 w 113"/>
                <a:gd name="T11" fmla="*/ 289 h 306"/>
                <a:gd name="T12" fmla="*/ 75 w 113"/>
                <a:gd name="T13" fmla="*/ 288 h 306"/>
                <a:gd name="T14" fmla="*/ 67 w 113"/>
                <a:gd name="T15" fmla="*/ 286 h 306"/>
                <a:gd name="T16" fmla="*/ 58 w 113"/>
                <a:gd name="T17" fmla="*/ 285 h 306"/>
                <a:gd name="T18" fmla="*/ 48 w 113"/>
                <a:gd name="T19" fmla="*/ 284 h 306"/>
                <a:gd name="T20" fmla="*/ 39 w 113"/>
                <a:gd name="T21" fmla="*/ 281 h 306"/>
                <a:gd name="T22" fmla="*/ 29 w 113"/>
                <a:gd name="T23" fmla="*/ 280 h 306"/>
                <a:gd name="T24" fmla="*/ 21 w 113"/>
                <a:gd name="T25" fmla="*/ 277 h 306"/>
                <a:gd name="T26" fmla="*/ 12 w 113"/>
                <a:gd name="T27" fmla="*/ 275 h 306"/>
                <a:gd name="T28" fmla="*/ 6 w 113"/>
                <a:gd name="T29" fmla="*/ 269 h 306"/>
                <a:gd name="T30" fmla="*/ 1 w 113"/>
                <a:gd name="T31" fmla="*/ 264 h 306"/>
                <a:gd name="T32" fmla="*/ 0 w 113"/>
                <a:gd name="T33" fmla="*/ 257 h 306"/>
                <a:gd name="T34" fmla="*/ 0 w 113"/>
                <a:gd name="T35" fmla="*/ 51 h 306"/>
                <a:gd name="T36" fmla="*/ 1 w 113"/>
                <a:gd name="T37" fmla="*/ 43 h 306"/>
                <a:gd name="T38" fmla="*/ 6 w 113"/>
                <a:gd name="T39" fmla="*/ 38 h 306"/>
                <a:gd name="T40" fmla="*/ 12 w 113"/>
                <a:gd name="T41" fmla="*/ 33 h 306"/>
                <a:gd name="T42" fmla="*/ 21 w 113"/>
                <a:gd name="T43" fmla="*/ 30 h 306"/>
                <a:gd name="T44" fmla="*/ 29 w 113"/>
                <a:gd name="T45" fmla="*/ 28 h 306"/>
                <a:gd name="T46" fmla="*/ 39 w 113"/>
                <a:gd name="T47" fmla="*/ 26 h 306"/>
                <a:gd name="T48" fmla="*/ 48 w 113"/>
                <a:gd name="T49" fmla="*/ 24 h 306"/>
                <a:gd name="T50" fmla="*/ 58 w 113"/>
                <a:gd name="T51" fmla="*/ 22 h 306"/>
                <a:gd name="T52" fmla="*/ 67 w 113"/>
                <a:gd name="T53" fmla="*/ 21 h 306"/>
                <a:gd name="T54" fmla="*/ 75 w 113"/>
                <a:gd name="T55" fmla="*/ 18 h 306"/>
                <a:gd name="T56" fmla="*/ 82 w 113"/>
                <a:gd name="T57" fmla="*/ 17 h 306"/>
                <a:gd name="T58" fmla="*/ 90 w 113"/>
                <a:gd name="T59" fmla="*/ 15 h 306"/>
                <a:gd name="T60" fmla="*/ 96 w 113"/>
                <a:gd name="T61" fmla="*/ 12 h 306"/>
                <a:gd name="T62" fmla="*/ 102 w 113"/>
                <a:gd name="T63" fmla="*/ 9 h 306"/>
                <a:gd name="T64" fmla="*/ 107 w 113"/>
                <a:gd name="T65" fmla="*/ 6 h 306"/>
                <a:gd name="T66" fmla="*/ 113 w 113"/>
                <a:gd name="T67" fmla="*/ 0 h 306"/>
                <a:gd name="T68" fmla="*/ 113 w 113"/>
                <a:gd name="T69" fmla="*/ 306 h 30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6"/>
                <a:gd name="T107" fmla="*/ 113 w 113"/>
                <a:gd name="T108" fmla="*/ 306 h 30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6">
                  <a:moveTo>
                    <a:pt x="113" y="306"/>
                  </a:moveTo>
                  <a:lnTo>
                    <a:pt x="107" y="301"/>
                  </a:lnTo>
                  <a:lnTo>
                    <a:pt x="102" y="297"/>
                  </a:lnTo>
                  <a:lnTo>
                    <a:pt x="96" y="294"/>
                  </a:lnTo>
                  <a:lnTo>
                    <a:pt x="90" y="291"/>
                  </a:lnTo>
                  <a:lnTo>
                    <a:pt x="82" y="289"/>
                  </a:lnTo>
                  <a:lnTo>
                    <a:pt x="75" y="288"/>
                  </a:lnTo>
                  <a:lnTo>
                    <a:pt x="67" y="286"/>
                  </a:lnTo>
                  <a:lnTo>
                    <a:pt x="58" y="285"/>
                  </a:lnTo>
                  <a:lnTo>
                    <a:pt x="48" y="284"/>
                  </a:lnTo>
                  <a:lnTo>
                    <a:pt x="39" y="281"/>
                  </a:lnTo>
                  <a:lnTo>
                    <a:pt x="29" y="280"/>
                  </a:lnTo>
                  <a:lnTo>
                    <a:pt x="21" y="277"/>
                  </a:lnTo>
                  <a:lnTo>
                    <a:pt x="12" y="275"/>
                  </a:lnTo>
                  <a:lnTo>
                    <a:pt x="6" y="269"/>
                  </a:lnTo>
                  <a:lnTo>
                    <a:pt x="1" y="264"/>
                  </a:lnTo>
                  <a:lnTo>
                    <a:pt x="0" y="257"/>
                  </a:lnTo>
                  <a:lnTo>
                    <a:pt x="0" y="51"/>
                  </a:lnTo>
                  <a:lnTo>
                    <a:pt x="1" y="43"/>
                  </a:lnTo>
                  <a:lnTo>
                    <a:pt x="6" y="38"/>
                  </a:lnTo>
                  <a:lnTo>
                    <a:pt x="12" y="33"/>
                  </a:lnTo>
                  <a:lnTo>
                    <a:pt x="21" y="30"/>
                  </a:lnTo>
                  <a:lnTo>
                    <a:pt x="29" y="28"/>
                  </a:lnTo>
                  <a:lnTo>
                    <a:pt x="39" y="26"/>
                  </a:lnTo>
                  <a:lnTo>
                    <a:pt x="48" y="24"/>
                  </a:lnTo>
                  <a:lnTo>
                    <a:pt x="58" y="22"/>
                  </a:lnTo>
                  <a:lnTo>
                    <a:pt x="67" y="21"/>
                  </a:lnTo>
                  <a:lnTo>
                    <a:pt x="75" y="18"/>
                  </a:lnTo>
                  <a:lnTo>
                    <a:pt x="82" y="17"/>
                  </a:lnTo>
                  <a:lnTo>
                    <a:pt x="90" y="15"/>
                  </a:lnTo>
                  <a:lnTo>
                    <a:pt x="96" y="12"/>
                  </a:lnTo>
                  <a:lnTo>
                    <a:pt x="102" y="9"/>
                  </a:lnTo>
                  <a:lnTo>
                    <a:pt x="107" y="6"/>
                  </a:lnTo>
                  <a:lnTo>
                    <a:pt x="113" y="0"/>
                  </a:lnTo>
                  <a:lnTo>
                    <a:pt x="113" y="306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8" name="Freeform 106"/>
            <p:cNvSpPr>
              <a:spLocks/>
            </p:cNvSpPr>
            <p:nvPr/>
          </p:nvSpPr>
          <p:spPr bwMode="auto">
            <a:xfrm>
              <a:off x="440" y="1248"/>
              <a:ext cx="57" cy="27"/>
            </a:xfrm>
            <a:custGeom>
              <a:avLst/>
              <a:gdLst>
                <a:gd name="T0" fmla="*/ 0 w 57"/>
                <a:gd name="T1" fmla="*/ 8 h 27"/>
                <a:gd name="T2" fmla="*/ 0 w 57"/>
                <a:gd name="T3" fmla="*/ 8 h 27"/>
                <a:gd name="T4" fmla="*/ 9 w 57"/>
                <a:gd name="T5" fmla="*/ 9 h 27"/>
                <a:gd name="T6" fmla="*/ 17 w 57"/>
                <a:gd name="T7" fmla="*/ 10 h 27"/>
                <a:gd name="T8" fmla="*/ 24 w 57"/>
                <a:gd name="T9" fmla="*/ 12 h 27"/>
                <a:gd name="T10" fmla="*/ 30 w 57"/>
                <a:gd name="T11" fmla="*/ 14 h 27"/>
                <a:gd name="T12" fmla="*/ 37 w 57"/>
                <a:gd name="T13" fmla="*/ 17 h 27"/>
                <a:gd name="T14" fmla="*/ 43 w 57"/>
                <a:gd name="T15" fmla="*/ 20 h 27"/>
                <a:gd name="T16" fmla="*/ 46 w 57"/>
                <a:gd name="T17" fmla="*/ 23 h 27"/>
                <a:gd name="T18" fmla="*/ 52 w 57"/>
                <a:gd name="T19" fmla="*/ 27 h 27"/>
                <a:gd name="T20" fmla="*/ 57 w 57"/>
                <a:gd name="T21" fmla="*/ 22 h 27"/>
                <a:gd name="T22" fmla="*/ 51 w 57"/>
                <a:gd name="T23" fmla="*/ 16 h 27"/>
                <a:gd name="T24" fmla="*/ 45 w 57"/>
                <a:gd name="T25" fmla="*/ 12 h 27"/>
                <a:gd name="T26" fmla="*/ 39 w 57"/>
                <a:gd name="T27" fmla="*/ 9 h 27"/>
                <a:gd name="T28" fmla="*/ 33 w 57"/>
                <a:gd name="T29" fmla="*/ 7 h 27"/>
                <a:gd name="T30" fmla="*/ 24 w 57"/>
                <a:gd name="T31" fmla="*/ 4 h 27"/>
                <a:gd name="T32" fmla="*/ 17 w 57"/>
                <a:gd name="T33" fmla="*/ 3 h 27"/>
                <a:gd name="T34" fmla="*/ 9 w 57"/>
                <a:gd name="T35" fmla="*/ 1 h 27"/>
                <a:gd name="T36" fmla="*/ 0 w 57"/>
                <a:gd name="T37" fmla="*/ 0 h 27"/>
                <a:gd name="T38" fmla="*/ 0 w 57"/>
                <a:gd name="T39" fmla="*/ 0 h 27"/>
                <a:gd name="T40" fmla="*/ 0 w 57"/>
                <a:gd name="T41" fmla="*/ 8 h 2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7"/>
                <a:gd name="T65" fmla="*/ 57 w 57"/>
                <a:gd name="T66" fmla="*/ 27 h 2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7">
                  <a:moveTo>
                    <a:pt x="0" y="8"/>
                  </a:moveTo>
                  <a:lnTo>
                    <a:pt x="0" y="8"/>
                  </a:lnTo>
                  <a:lnTo>
                    <a:pt x="9" y="9"/>
                  </a:lnTo>
                  <a:lnTo>
                    <a:pt x="17" y="10"/>
                  </a:lnTo>
                  <a:lnTo>
                    <a:pt x="24" y="12"/>
                  </a:lnTo>
                  <a:lnTo>
                    <a:pt x="30" y="14"/>
                  </a:lnTo>
                  <a:lnTo>
                    <a:pt x="37" y="17"/>
                  </a:lnTo>
                  <a:lnTo>
                    <a:pt x="43" y="20"/>
                  </a:lnTo>
                  <a:lnTo>
                    <a:pt x="46" y="23"/>
                  </a:lnTo>
                  <a:lnTo>
                    <a:pt x="52" y="27"/>
                  </a:lnTo>
                  <a:lnTo>
                    <a:pt x="57" y="22"/>
                  </a:lnTo>
                  <a:lnTo>
                    <a:pt x="51" y="16"/>
                  </a:lnTo>
                  <a:lnTo>
                    <a:pt x="45" y="12"/>
                  </a:lnTo>
                  <a:lnTo>
                    <a:pt x="39" y="9"/>
                  </a:lnTo>
                  <a:lnTo>
                    <a:pt x="33" y="7"/>
                  </a:lnTo>
                  <a:lnTo>
                    <a:pt x="24" y="4"/>
                  </a:lnTo>
                  <a:lnTo>
                    <a:pt x="17" y="3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09" name="Freeform 107"/>
            <p:cNvSpPr>
              <a:spLocks/>
            </p:cNvSpPr>
            <p:nvPr/>
          </p:nvSpPr>
          <p:spPr bwMode="auto">
            <a:xfrm>
              <a:off x="377" y="1224"/>
              <a:ext cx="63" cy="32"/>
            </a:xfrm>
            <a:custGeom>
              <a:avLst/>
              <a:gdLst>
                <a:gd name="T0" fmla="*/ 0 w 63"/>
                <a:gd name="T1" fmla="*/ 0 h 32"/>
                <a:gd name="T2" fmla="*/ 0 w 63"/>
                <a:gd name="T3" fmla="*/ 0 h 32"/>
                <a:gd name="T4" fmla="*/ 3 w 63"/>
                <a:gd name="T5" fmla="*/ 9 h 32"/>
                <a:gd name="T6" fmla="*/ 9 w 63"/>
                <a:gd name="T7" fmla="*/ 15 h 32"/>
                <a:gd name="T8" fmla="*/ 16 w 63"/>
                <a:gd name="T9" fmla="*/ 22 h 32"/>
                <a:gd name="T10" fmla="*/ 24 w 63"/>
                <a:gd name="T11" fmla="*/ 24 h 32"/>
                <a:gd name="T12" fmla="*/ 34 w 63"/>
                <a:gd name="T13" fmla="*/ 27 h 32"/>
                <a:gd name="T14" fmla="*/ 44 w 63"/>
                <a:gd name="T15" fmla="*/ 28 h 32"/>
                <a:gd name="T16" fmla="*/ 53 w 63"/>
                <a:gd name="T17" fmla="*/ 31 h 32"/>
                <a:gd name="T18" fmla="*/ 63 w 63"/>
                <a:gd name="T19" fmla="*/ 32 h 32"/>
                <a:gd name="T20" fmla="*/ 63 w 63"/>
                <a:gd name="T21" fmla="*/ 24 h 32"/>
                <a:gd name="T22" fmla="*/ 53 w 63"/>
                <a:gd name="T23" fmla="*/ 23 h 32"/>
                <a:gd name="T24" fmla="*/ 44 w 63"/>
                <a:gd name="T25" fmla="*/ 20 h 32"/>
                <a:gd name="T26" fmla="*/ 34 w 63"/>
                <a:gd name="T27" fmla="*/ 19 h 32"/>
                <a:gd name="T28" fmla="*/ 27 w 63"/>
                <a:gd name="T29" fmla="*/ 16 h 32"/>
                <a:gd name="T30" fmla="*/ 18 w 63"/>
                <a:gd name="T31" fmla="*/ 14 h 32"/>
                <a:gd name="T32" fmla="*/ 13 w 63"/>
                <a:gd name="T33" fmla="*/ 10 h 32"/>
                <a:gd name="T34" fmla="*/ 10 w 63"/>
                <a:gd name="T35" fmla="*/ 6 h 32"/>
                <a:gd name="T36" fmla="*/ 10 w 63"/>
                <a:gd name="T37" fmla="*/ 0 h 32"/>
                <a:gd name="T38" fmla="*/ 10 w 63"/>
                <a:gd name="T39" fmla="*/ 0 h 32"/>
                <a:gd name="T40" fmla="*/ 0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5"/>
                  </a:lnTo>
                  <a:lnTo>
                    <a:pt x="16" y="22"/>
                  </a:lnTo>
                  <a:lnTo>
                    <a:pt x="24" y="24"/>
                  </a:lnTo>
                  <a:lnTo>
                    <a:pt x="34" y="27"/>
                  </a:lnTo>
                  <a:lnTo>
                    <a:pt x="44" y="28"/>
                  </a:lnTo>
                  <a:lnTo>
                    <a:pt x="53" y="31"/>
                  </a:lnTo>
                  <a:lnTo>
                    <a:pt x="63" y="32"/>
                  </a:lnTo>
                  <a:lnTo>
                    <a:pt x="63" y="24"/>
                  </a:lnTo>
                  <a:lnTo>
                    <a:pt x="53" y="23"/>
                  </a:lnTo>
                  <a:lnTo>
                    <a:pt x="44" y="20"/>
                  </a:lnTo>
                  <a:lnTo>
                    <a:pt x="34" y="19"/>
                  </a:lnTo>
                  <a:lnTo>
                    <a:pt x="27" y="16"/>
                  </a:lnTo>
                  <a:lnTo>
                    <a:pt x="18" y="14"/>
                  </a:lnTo>
                  <a:lnTo>
                    <a:pt x="13" y="10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0" name="Freeform 108"/>
            <p:cNvSpPr>
              <a:spLocks/>
            </p:cNvSpPr>
            <p:nvPr/>
          </p:nvSpPr>
          <p:spPr bwMode="auto">
            <a:xfrm>
              <a:off x="377" y="1018"/>
              <a:ext cx="10" cy="206"/>
            </a:xfrm>
            <a:custGeom>
              <a:avLst/>
              <a:gdLst>
                <a:gd name="T0" fmla="*/ 0 w 10"/>
                <a:gd name="T1" fmla="*/ 0 h 206"/>
                <a:gd name="T2" fmla="*/ 0 w 10"/>
                <a:gd name="T3" fmla="*/ 0 h 206"/>
                <a:gd name="T4" fmla="*/ 0 w 10"/>
                <a:gd name="T5" fmla="*/ 206 h 206"/>
                <a:gd name="T6" fmla="*/ 10 w 10"/>
                <a:gd name="T7" fmla="*/ 206 h 206"/>
                <a:gd name="T8" fmla="*/ 10 w 10"/>
                <a:gd name="T9" fmla="*/ 0 h 206"/>
                <a:gd name="T10" fmla="*/ 10 w 10"/>
                <a:gd name="T11" fmla="*/ 0 h 206"/>
                <a:gd name="T12" fmla="*/ 0 w 10"/>
                <a:gd name="T13" fmla="*/ 0 h 2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6"/>
                <a:gd name="T23" fmla="*/ 10 w 10"/>
                <a:gd name="T24" fmla="*/ 206 h 20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6">
                  <a:moveTo>
                    <a:pt x="0" y="0"/>
                  </a:moveTo>
                  <a:lnTo>
                    <a:pt x="0" y="0"/>
                  </a:lnTo>
                  <a:lnTo>
                    <a:pt x="0" y="206"/>
                  </a:lnTo>
                  <a:lnTo>
                    <a:pt x="10" y="20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1" name="Freeform 109"/>
            <p:cNvSpPr>
              <a:spLocks/>
            </p:cNvSpPr>
            <p:nvPr/>
          </p:nvSpPr>
          <p:spPr bwMode="auto">
            <a:xfrm>
              <a:off x="377" y="985"/>
              <a:ext cx="63" cy="33"/>
            </a:xfrm>
            <a:custGeom>
              <a:avLst/>
              <a:gdLst>
                <a:gd name="T0" fmla="*/ 63 w 63"/>
                <a:gd name="T1" fmla="*/ 0 h 33"/>
                <a:gd name="T2" fmla="*/ 63 w 63"/>
                <a:gd name="T3" fmla="*/ 0 h 33"/>
                <a:gd name="T4" fmla="*/ 53 w 63"/>
                <a:gd name="T5" fmla="*/ 2 h 33"/>
                <a:gd name="T6" fmla="*/ 44 w 63"/>
                <a:gd name="T7" fmla="*/ 4 h 33"/>
                <a:gd name="T8" fmla="*/ 34 w 63"/>
                <a:gd name="T9" fmla="*/ 6 h 33"/>
                <a:gd name="T10" fmla="*/ 24 w 63"/>
                <a:gd name="T11" fmla="*/ 8 h 33"/>
                <a:gd name="T12" fmla="*/ 16 w 63"/>
                <a:gd name="T13" fmla="*/ 11 h 33"/>
                <a:gd name="T14" fmla="*/ 9 w 63"/>
                <a:gd name="T15" fmla="*/ 17 h 33"/>
                <a:gd name="T16" fmla="*/ 3 w 63"/>
                <a:gd name="T17" fmla="*/ 24 h 33"/>
                <a:gd name="T18" fmla="*/ 0 w 63"/>
                <a:gd name="T19" fmla="*/ 33 h 33"/>
                <a:gd name="T20" fmla="*/ 10 w 63"/>
                <a:gd name="T21" fmla="*/ 33 h 33"/>
                <a:gd name="T22" fmla="*/ 10 w 63"/>
                <a:gd name="T23" fmla="*/ 26 h 33"/>
                <a:gd name="T24" fmla="*/ 13 w 63"/>
                <a:gd name="T25" fmla="*/ 22 h 33"/>
                <a:gd name="T26" fmla="*/ 18 w 63"/>
                <a:gd name="T27" fmla="*/ 19 h 33"/>
                <a:gd name="T28" fmla="*/ 27 w 63"/>
                <a:gd name="T29" fmla="*/ 16 h 33"/>
                <a:gd name="T30" fmla="*/ 34 w 63"/>
                <a:gd name="T31" fmla="*/ 13 h 33"/>
                <a:gd name="T32" fmla="*/ 44 w 63"/>
                <a:gd name="T33" fmla="*/ 12 h 33"/>
                <a:gd name="T34" fmla="*/ 53 w 63"/>
                <a:gd name="T35" fmla="*/ 10 h 33"/>
                <a:gd name="T36" fmla="*/ 63 w 63"/>
                <a:gd name="T37" fmla="*/ 8 h 33"/>
                <a:gd name="T38" fmla="*/ 63 w 63"/>
                <a:gd name="T39" fmla="*/ 8 h 33"/>
                <a:gd name="T40" fmla="*/ 63 w 63"/>
                <a:gd name="T41" fmla="*/ 0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63" y="0"/>
                  </a:moveTo>
                  <a:lnTo>
                    <a:pt x="63" y="0"/>
                  </a:lnTo>
                  <a:lnTo>
                    <a:pt x="53" y="2"/>
                  </a:lnTo>
                  <a:lnTo>
                    <a:pt x="44" y="4"/>
                  </a:lnTo>
                  <a:lnTo>
                    <a:pt x="34" y="6"/>
                  </a:lnTo>
                  <a:lnTo>
                    <a:pt x="24" y="8"/>
                  </a:lnTo>
                  <a:lnTo>
                    <a:pt x="16" y="11"/>
                  </a:lnTo>
                  <a:lnTo>
                    <a:pt x="9" y="17"/>
                  </a:lnTo>
                  <a:lnTo>
                    <a:pt x="3" y="24"/>
                  </a:lnTo>
                  <a:lnTo>
                    <a:pt x="0" y="33"/>
                  </a:lnTo>
                  <a:lnTo>
                    <a:pt x="10" y="33"/>
                  </a:lnTo>
                  <a:lnTo>
                    <a:pt x="10" y="26"/>
                  </a:lnTo>
                  <a:lnTo>
                    <a:pt x="13" y="22"/>
                  </a:lnTo>
                  <a:lnTo>
                    <a:pt x="18" y="19"/>
                  </a:lnTo>
                  <a:lnTo>
                    <a:pt x="27" y="16"/>
                  </a:lnTo>
                  <a:lnTo>
                    <a:pt x="34" y="13"/>
                  </a:lnTo>
                  <a:lnTo>
                    <a:pt x="44" y="12"/>
                  </a:lnTo>
                  <a:lnTo>
                    <a:pt x="53" y="10"/>
                  </a:lnTo>
                  <a:lnTo>
                    <a:pt x="63" y="8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2" name="Freeform 110"/>
            <p:cNvSpPr>
              <a:spLocks/>
            </p:cNvSpPr>
            <p:nvPr/>
          </p:nvSpPr>
          <p:spPr bwMode="auto">
            <a:xfrm>
              <a:off x="440" y="956"/>
              <a:ext cx="60" cy="37"/>
            </a:xfrm>
            <a:custGeom>
              <a:avLst/>
              <a:gdLst>
                <a:gd name="T0" fmla="*/ 60 w 60"/>
                <a:gd name="T1" fmla="*/ 11 h 37"/>
                <a:gd name="T2" fmla="*/ 52 w 60"/>
                <a:gd name="T3" fmla="*/ 9 h 37"/>
                <a:gd name="T4" fmla="*/ 46 w 60"/>
                <a:gd name="T5" fmla="*/ 13 h 37"/>
                <a:gd name="T6" fmla="*/ 43 w 60"/>
                <a:gd name="T7" fmla="*/ 17 h 37"/>
                <a:gd name="T8" fmla="*/ 37 w 60"/>
                <a:gd name="T9" fmla="*/ 19 h 37"/>
                <a:gd name="T10" fmla="*/ 30 w 60"/>
                <a:gd name="T11" fmla="*/ 22 h 37"/>
                <a:gd name="T12" fmla="*/ 24 w 60"/>
                <a:gd name="T13" fmla="*/ 24 h 37"/>
                <a:gd name="T14" fmla="*/ 17 w 60"/>
                <a:gd name="T15" fmla="*/ 26 h 37"/>
                <a:gd name="T16" fmla="*/ 9 w 60"/>
                <a:gd name="T17" fmla="*/ 28 h 37"/>
                <a:gd name="T18" fmla="*/ 0 w 60"/>
                <a:gd name="T19" fmla="*/ 29 h 37"/>
                <a:gd name="T20" fmla="*/ 0 w 60"/>
                <a:gd name="T21" fmla="*/ 37 h 37"/>
                <a:gd name="T22" fmla="*/ 9 w 60"/>
                <a:gd name="T23" fmla="*/ 36 h 37"/>
                <a:gd name="T24" fmla="*/ 17 w 60"/>
                <a:gd name="T25" fmla="*/ 33 h 37"/>
                <a:gd name="T26" fmla="*/ 24 w 60"/>
                <a:gd name="T27" fmla="*/ 32 h 37"/>
                <a:gd name="T28" fmla="*/ 33 w 60"/>
                <a:gd name="T29" fmla="*/ 29 h 37"/>
                <a:gd name="T30" fmla="*/ 39 w 60"/>
                <a:gd name="T31" fmla="*/ 27 h 37"/>
                <a:gd name="T32" fmla="*/ 45 w 60"/>
                <a:gd name="T33" fmla="*/ 24 h 37"/>
                <a:gd name="T34" fmla="*/ 51 w 60"/>
                <a:gd name="T35" fmla="*/ 20 h 37"/>
                <a:gd name="T36" fmla="*/ 57 w 60"/>
                <a:gd name="T37" fmla="*/ 14 h 37"/>
                <a:gd name="T38" fmla="*/ 50 w 60"/>
                <a:gd name="T39" fmla="*/ 11 h 37"/>
                <a:gd name="T40" fmla="*/ 60 w 60"/>
                <a:gd name="T41" fmla="*/ 11 h 37"/>
                <a:gd name="T42" fmla="*/ 60 w 60"/>
                <a:gd name="T43" fmla="*/ 0 h 37"/>
                <a:gd name="T44" fmla="*/ 52 w 60"/>
                <a:gd name="T45" fmla="*/ 9 h 37"/>
                <a:gd name="T46" fmla="*/ 60 w 60"/>
                <a:gd name="T47" fmla="*/ 11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7"/>
                <a:gd name="T74" fmla="*/ 60 w 60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7">
                  <a:moveTo>
                    <a:pt x="60" y="11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19"/>
                  </a:lnTo>
                  <a:lnTo>
                    <a:pt x="30" y="22"/>
                  </a:lnTo>
                  <a:lnTo>
                    <a:pt x="24" y="24"/>
                  </a:lnTo>
                  <a:lnTo>
                    <a:pt x="17" y="26"/>
                  </a:lnTo>
                  <a:lnTo>
                    <a:pt x="9" y="28"/>
                  </a:lnTo>
                  <a:lnTo>
                    <a:pt x="0" y="29"/>
                  </a:lnTo>
                  <a:lnTo>
                    <a:pt x="0" y="37"/>
                  </a:lnTo>
                  <a:lnTo>
                    <a:pt x="9" y="36"/>
                  </a:lnTo>
                  <a:lnTo>
                    <a:pt x="17" y="33"/>
                  </a:lnTo>
                  <a:lnTo>
                    <a:pt x="24" y="32"/>
                  </a:lnTo>
                  <a:lnTo>
                    <a:pt x="33" y="29"/>
                  </a:lnTo>
                  <a:lnTo>
                    <a:pt x="39" y="27"/>
                  </a:lnTo>
                  <a:lnTo>
                    <a:pt x="45" y="24"/>
                  </a:lnTo>
                  <a:lnTo>
                    <a:pt x="51" y="20"/>
                  </a:lnTo>
                  <a:lnTo>
                    <a:pt x="57" y="14"/>
                  </a:lnTo>
                  <a:lnTo>
                    <a:pt x="50" y="11"/>
                  </a:lnTo>
                  <a:lnTo>
                    <a:pt x="60" y="11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3" name="Freeform 111"/>
            <p:cNvSpPr>
              <a:spLocks/>
            </p:cNvSpPr>
            <p:nvPr/>
          </p:nvSpPr>
          <p:spPr bwMode="auto">
            <a:xfrm>
              <a:off x="490" y="967"/>
              <a:ext cx="10" cy="317"/>
            </a:xfrm>
            <a:custGeom>
              <a:avLst/>
              <a:gdLst>
                <a:gd name="T0" fmla="*/ 2 w 10"/>
                <a:gd name="T1" fmla="*/ 308 h 317"/>
                <a:gd name="T2" fmla="*/ 10 w 10"/>
                <a:gd name="T3" fmla="*/ 306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6 h 317"/>
                <a:gd name="T10" fmla="*/ 7 w 10"/>
                <a:gd name="T11" fmla="*/ 303 h 317"/>
                <a:gd name="T12" fmla="*/ 2 w 10"/>
                <a:gd name="T13" fmla="*/ 308 h 317"/>
                <a:gd name="T14" fmla="*/ 10 w 10"/>
                <a:gd name="T15" fmla="*/ 317 h 317"/>
                <a:gd name="T16" fmla="*/ 10 w 10"/>
                <a:gd name="T17" fmla="*/ 306 h 317"/>
                <a:gd name="T18" fmla="*/ 2 w 10"/>
                <a:gd name="T19" fmla="*/ 308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2" y="308"/>
                  </a:moveTo>
                  <a:lnTo>
                    <a:pt x="10" y="30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6"/>
                  </a:lnTo>
                  <a:lnTo>
                    <a:pt x="7" y="303"/>
                  </a:lnTo>
                  <a:lnTo>
                    <a:pt x="2" y="308"/>
                  </a:lnTo>
                  <a:lnTo>
                    <a:pt x="10" y="317"/>
                  </a:lnTo>
                  <a:lnTo>
                    <a:pt x="10" y="306"/>
                  </a:lnTo>
                  <a:lnTo>
                    <a:pt x="2" y="30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4" name="Freeform 112"/>
            <p:cNvSpPr>
              <a:spLocks/>
            </p:cNvSpPr>
            <p:nvPr/>
          </p:nvSpPr>
          <p:spPr bwMode="auto">
            <a:xfrm>
              <a:off x="382" y="684"/>
              <a:ext cx="113" cy="305"/>
            </a:xfrm>
            <a:custGeom>
              <a:avLst/>
              <a:gdLst>
                <a:gd name="T0" fmla="*/ 113 w 113"/>
                <a:gd name="T1" fmla="*/ 305 h 305"/>
                <a:gd name="T2" fmla="*/ 107 w 113"/>
                <a:gd name="T3" fmla="*/ 300 h 305"/>
                <a:gd name="T4" fmla="*/ 102 w 113"/>
                <a:gd name="T5" fmla="*/ 296 h 305"/>
                <a:gd name="T6" fmla="*/ 96 w 113"/>
                <a:gd name="T7" fmla="*/ 294 h 305"/>
                <a:gd name="T8" fmla="*/ 90 w 113"/>
                <a:gd name="T9" fmla="*/ 291 h 305"/>
                <a:gd name="T10" fmla="*/ 82 w 113"/>
                <a:gd name="T11" fmla="*/ 289 h 305"/>
                <a:gd name="T12" fmla="*/ 75 w 113"/>
                <a:gd name="T13" fmla="*/ 287 h 305"/>
                <a:gd name="T14" fmla="*/ 67 w 113"/>
                <a:gd name="T15" fmla="*/ 285 h 305"/>
                <a:gd name="T16" fmla="*/ 58 w 113"/>
                <a:gd name="T17" fmla="*/ 283 h 305"/>
                <a:gd name="T18" fmla="*/ 48 w 113"/>
                <a:gd name="T19" fmla="*/ 282 h 305"/>
                <a:gd name="T20" fmla="*/ 39 w 113"/>
                <a:gd name="T21" fmla="*/ 281 h 305"/>
                <a:gd name="T22" fmla="*/ 29 w 113"/>
                <a:gd name="T23" fmla="*/ 279 h 305"/>
                <a:gd name="T24" fmla="*/ 21 w 113"/>
                <a:gd name="T25" fmla="*/ 277 h 305"/>
                <a:gd name="T26" fmla="*/ 12 w 113"/>
                <a:gd name="T27" fmla="*/ 274 h 305"/>
                <a:gd name="T28" fmla="*/ 6 w 113"/>
                <a:gd name="T29" fmla="*/ 269 h 305"/>
                <a:gd name="T30" fmla="*/ 1 w 113"/>
                <a:gd name="T31" fmla="*/ 263 h 305"/>
                <a:gd name="T32" fmla="*/ 0 w 113"/>
                <a:gd name="T33" fmla="*/ 255 h 305"/>
                <a:gd name="T34" fmla="*/ 0 w 113"/>
                <a:gd name="T35" fmla="*/ 50 h 305"/>
                <a:gd name="T36" fmla="*/ 1 w 113"/>
                <a:gd name="T37" fmla="*/ 43 h 305"/>
                <a:gd name="T38" fmla="*/ 6 w 113"/>
                <a:gd name="T39" fmla="*/ 36 h 305"/>
                <a:gd name="T40" fmla="*/ 12 w 113"/>
                <a:gd name="T41" fmla="*/ 31 h 305"/>
                <a:gd name="T42" fmla="*/ 21 w 113"/>
                <a:gd name="T43" fmla="*/ 28 h 305"/>
                <a:gd name="T44" fmla="*/ 29 w 113"/>
                <a:gd name="T45" fmla="*/ 26 h 305"/>
                <a:gd name="T46" fmla="*/ 39 w 113"/>
                <a:gd name="T47" fmla="*/ 25 h 305"/>
                <a:gd name="T48" fmla="*/ 48 w 113"/>
                <a:gd name="T49" fmla="*/ 22 h 305"/>
                <a:gd name="T50" fmla="*/ 58 w 113"/>
                <a:gd name="T51" fmla="*/ 21 h 305"/>
                <a:gd name="T52" fmla="*/ 67 w 113"/>
                <a:gd name="T53" fmla="*/ 19 h 305"/>
                <a:gd name="T54" fmla="*/ 75 w 113"/>
                <a:gd name="T55" fmla="*/ 18 h 305"/>
                <a:gd name="T56" fmla="*/ 82 w 113"/>
                <a:gd name="T57" fmla="*/ 17 h 305"/>
                <a:gd name="T58" fmla="*/ 90 w 113"/>
                <a:gd name="T59" fmla="*/ 14 h 305"/>
                <a:gd name="T60" fmla="*/ 96 w 113"/>
                <a:gd name="T61" fmla="*/ 12 h 305"/>
                <a:gd name="T62" fmla="*/ 102 w 113"/>
                <a:gd name="T63" fmla="*/ 9 h 305"/>
                <a:gd name="T64" fmla="*/ 107 w 113"/>
                <a:gd name="T65" fmla="*/ 5 h 305"/>
                <a:gd name="T66" fmla="*/ 113 w 113"/>
                <a:gd name="T67" fmla="*/ 0 h 305"/>
                <a:gd name="T68" fmla="*/ 113 w 113"/>
                <a:gd name="T69" fmla="*/ 305 h 30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3"/>
                <a:gd name="T106" fmla="*/ 0 h 305"/>
                <a:gd name="T107" fmla="*/ 113 w 113"/>
                <a:gd name="T108" fmla="*/ 305 h 30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3" h="305">
                  <a:moveTo>
                    <a:pt x="113" y="305"/>
                  </a:moveTo>
                  <a:lnTo>
                    <a:pt x="107" y="300"/>
                  </a:lnTo>
                  <a:lnTo>
                    <a:pt x="102" y="296"/>
                  </a:lnTo>
                  <a:lnTo>
                    <a:pt x="96" y="294"/>
                  </a:lnTo>
                  <a:lnTo>
                    <a:pt x="90" y="291"/>
                  </a:lnTo>
                  <a:lnTo>
                    <a:pt x="82" y="289"/>
                  </a:lnTo>
                  <a:lnTo>
                    <a:pt x="75" y="287"/>
                  </a:lnTo>
                  <a:lnTo>
                    <a:pt x="67" y="285"/>
                  </a:lnTo>
                  <a:lnTo>
                    <a:pt x="58" y="283"/>
                  </a:lnTo>
                  <a:lnTo>
                    <a:pt x="48" y="282"/>
                  </a:lnTo>
                  <a:lnTo>
                    <a:pt x="39" y="281"/>
                  </a:lnTo>
                  <a:lnTo>
                    <a:pt x="29" y="279"/>
                  </a:lnTo>
                  <a:lnTo>
                    <a:pt x="21" y="277"/>
                  </a:lnTo>
                  <a:lnTo>
                    <a:pt x="12" y="274"/>
                  </a:lnTo>
                  <a:lnTo>
                    <a:pt x="6" y="269"/>
                  </a:lnTo>
                  <a:lnTo>
                    <a:pt x="1" y="263"/>
                  </a:lnTo>
                  <a:lnTo>
                    <a:pt x="0" y="255"/>
                  </a:lnTo>
                  <a:lnTo>
                    <a:pt x="0" y="50"/>
                  </a:lnTo>
                  <a:lnTo>
                    <a:pt x="1" y="43"/>
                  </a:lnTo>
                  <a:lnTo>
                    <a:pt x="6" y="36"/>
                  </a:lnTo>
                  <a:lnTo>
                    <a:pt x="12" y="31"/>
                  </a:lnTo>
                  <a:lnTo>
                    <a:pt x="21" y="28"/>
                  </a:lnTo>
                  <a:lnTo>
                    <a:pt x="29" y="26"/>
                  </a:lnTo>
                  <a:lnTo>
                    <a:pt x="39" y="25"/>
                  </a:lnTo>
                  <a:lnTo>
                    <a:pt x="48" y="22"/>
                  </a:lnTo>
                  <a:lnTo>
                    <a:pt x="58" y="21"/>
                  </a:lnTo>
                  <a:lnTo>
                    <a:pt x="67" y="19"/>
                  </a:lnTo>
                  <a:lnTo>
                    <a:pt x="75" y="18"/>
                  </a:lnTo>
                  <a:lnTo>
                    <a:pt x="82" y="17"/>
                  </a:lnTo>
                  <a:lnTo>
                    <a:pt x="90" y="14"/>
                  </a:lnTo>
                  <a:lnTo>
                    <a:pt x="96" y="12"/>
                  </a:lnTo>
                  <a:lnTo>
                    <a:pt x="102" y="9"/>
                  </a:lnTo>
                  <a:lnTo>
                    <a:pt x="107" y="5"/>
                  </a:lnTo>
                  <a:lnTo>
                    <a:pt x="113" y="0"/>
                  </a:lnTo>
                  <a:lnTo>
                    <a:pt x="113" y="305"/>
                  </a:lnTo>
                  <a:close/>
                </a:path>
              </a:pathLst>
            </a:custGeom>
            <a:solidFill>
              <a:srgbClr val="66001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5" name="Freeform 113"/>
            <p:cNvSpPr>
              <a:spLocks/>
            </p:cNvSpPr>
            <p:nvPr/>
          </p:nvSpPr>
          <p:spPr bwMode="auto">
            <a:xfrm>
              <a:off x="440" y="963"/>
              <a:ext cx="57" cy="29"/>
            </a:xfrm>
            <a:custGeom>
              <a:avLst/>
              <a:gdLst>
                <a:gd name="T0" fmla="*/ 0 w 57"/>
                <a:gd name="T1" fmla="*/ 8 h 29"/>
                <a:gd name="T2" fmla="*/ 0 w 57"/>
                <a:gd name="T3" fmla="*/ 8 h 29"/>
                <a:gd name="T4" fmla="*/ 9 w 57"/>
                <a:gd name="T5" fmla="*/ 10 h 29"/>
                <a:gd name="T6" fmla="*/ 17 w 57"/>
                <a:gd name="T7" fmla="*/ 12 h 29"/>
                <a:gd name="T8" fmla="*/ 24 w 57"/>
                <a:gd name="T9" fmla="*/ 13 h 29"/>
                <a:gd name="T10" fmla="*/ 30 w 57"/>
                <a:gd name="T11" fmla="*/ 16 h 29"/>
                <a:gd name="T12" fmla="*/ 37 w 57"/>
                <a:gd name="T13" fmla="*/ 19 h 29"/>
                <a:gd name="T14" fmla="*/ 43 w 57"/>
                <a:gd name="T15" fmla="*/ 21 h 29"/>
                <a:gd name="T16" fmla="*/ 46 w 57"/>
                <a:gd name="T17" fmla="*/ 25 h 29"/>
                <a:gd name="T18" fmla="*/ 52 w 57"/>
                <a:gd name="T19" fmla="*/ 29 h 29"/>
                <a:gd name="T20" fmla="*/ 57 w 57"/>
                <a:gd name="T21" fmla="*/ 24 h 29"/>
                <a:gd name="T22" fmla="*/ 51 w 57"/>
                <a:gd name="T23" fmla="*/ 17 h 29"/>
                <a:gd name="T24" fmla="*/ 45 w 57"/>
                <a:gd name="T25" fmla="*/ 13 h 29"/>
                <a:gd name="T26" fmla="*/ 39 w 57"/>
                <a:gd name="T27" fmla="*/ 11 h 29"/>
                <a:gd name="T28" fmla="*/ 33 w 57"/>
                <a:gd name="T29" fmla="*/ 8 h 29"/>
                <a:gd name="T30" fmla="*/ 24 w 57"/>
                <a:gd name="T31" fmla="*/ 6 h 29"/>
                <a:gd name="T32" fmla="*/ 17 w 57"/>
                <a:gd name="T33" fmla="*/ 4 h 29"/>
                <a:gd name="T34" fmla="*/ 9 w 57"/>
                <a:gd name="T35" fmla="*/ 2 h 29"/>
                <a:gd name="T36" fmla="*/ 0 w 57"/>
                <a:gd name="T37" fmla="*/ 0 h 29"/>
                <a:gd name="T38" fmla="*/ 0 w 57"/>
                <a:gd name="T39" fmla="*/ 0 h 29"/>
                <a:gd name="T40" fmla="*/ 0 w 57"/>
                <a:gd name="T41" fmla="*/ 8 h 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9"/>
                <a:gd name="T65" fmla="*/ 57 w 57"/>
                <a:gd name="T66" fmla="*/ 29 h 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9">
                  <a:moveTo>
                    <a:pt x="0" y="8"/>
                  </a:moveTo>
                  <a:lnTo>
                    <a:pt x="0" y="8"/>
                  </a:lnTo>
                  <a:lnTo>
                    <a:pt x="9" y="10"/>
                  </a:lnTo>
                  <a:lnTo>
                    <a:pt x="17" y="12"/>
                  </a:lnTo>
                  <a:lnTo>
                    <a:pt x="24" y="13"/>
                  </a:lnTo>
                  <a:lnTo>
                    <a:pt x="30" y="16"/>
                  </a:lnTo>
                  <a:lnTo>
                    <a:pt x="37" y="19"/>
                  </a:lnTo>
                  <a:lnTo>
                    <a:pt x="43" y="21"/>
                  </a:lnTo>
                  <a:lnTo>
                    <a:pt x="46" y="25"/>
                  </a:lnTo>
                  <a:lnTo>
                    <a:pt x="52" y="29"/>
                  </a:lnTo>
                  <a:lnTo>
                    <a:pt x="57" y="24"/>
                  </a:lnTo>
                  <a:lnTo>
                    <a:pt x="51" y="17"/>
                  </a:lnTo>
                  <a:lnTo>
                    <a:pt x="45" y="13"/>
                  </a:lnTo>
                  <a:lnTo>
                    <a:pt x="39" y="11"/>
                  </a:lnTo>
                  <a:lnTo>
                    <a:pt x="33" y="8"/>
                  </a:lnTo>
                  <a:lnTo>
                    <a:pt x="24" y="6"/>
                  </a:lnTo>
                  <a:lnTo>
                    <a:pt x="17" y="4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6" name="Freeform 114"/>
            <p:cNvSpPr>
              <a:spLocks/>
            </p:cNvSpPr>
            <p:nvPr/>
          </p:nvSpPr>
          <p:spPr bwMode="auto">
            <a:xfrm>
              <a:off x="377" y="939"/>
              <a:ext cx="63" cy="32"/>
            </a:xfrm>
            <a:custGeom>
              <a:avLst/>
              <a:gdLst>
                <a:gd name="T0" fmla="*/ 0 w 63"/>
                <a:gd name="T1" fmla="*/ 0 h 32"/>
                <a:gd name="T2" fmla="*/ 0 w 63"/>
                <a:gd name="T3" fmla="*/ 0 h 32"/>
                <a:gd name="T4" fmla="*/ 3 w 63"/>
                <a:gd name="T5" fmla="*/ 9 h 32"/>
                <a:gd name="T6" fmla="*/ 9 w 63"/>
                <a:gd name="T7" fmla="*/ 17 h 32"/>
                <a:gd name="T8" fmla="*/ 16 w 63"/>
                <a:gd name="T9" fmla="*/ 23 h 32"/>
                <a:gd name="T10" fmla="*/ 24 w 63"/>
                <a:gd name="T11" fmla="*/ 26 h 32"/>
                <a:gd name="T12" fmla="*/ 34 w 63"/>
                <a:gd name="T13" fmla="*/ 28 h 32"/>
                <a:gd name="T14" fmla="*/ 44 w 63"/>
                <a:gd name="T15" fmla="*/ 30 h 32"/>
                <a:gd name="T16" fmla="*/ 53 w 63"/>
                <a:gd name="T17" fmla="*/ 31 h 32"/>
                <a:gd name="T18" fmla="*/ 63 w 63"/>
                <a:gd name="T19" fmla="*/ 32 h 32"/>
                <a:gd name="T20" fmla="*/ 63 w 63"/>
                <a:gd name="T21" fmla="*/ 24 h 32"/>
                <a:gd name="T22" fmla="*/ 53 w 63"/>
                <a:gd name="T23" fmla="*/ 23 h 32"/>
                <a:gd name="T24" fmla="*/ 44 w 63"/>
                <a:gd name="T25" fmla="*/ 22 h 32"/>
                <a:gd name="T26" fmla="*/ 34 w 63"/>
                <a:gd name="T27" fmla="*/ 21 h 32"/>
                <a:gd name="T28" fmla="*/ 27 w 63"/>
                <a:gd name="T29" fmla="*/ 18 h 32"/>
                <a:gd name="T30" fmla="*/ 18 w 63"/>
                <a:gd name="T31" fmla="*/ 15 h 32"/>
                <a:gd name="T32" fmla="*/ 13 w 63"/>
                <a:gd name="T33" fmla="*/ 12 h 32"/>
                <a:gd name="T34" fmla="*/ 10 w 63"/>
                <a:gd name="T35" fmla="*/ 6 h 32"/>
                <a:gd name="T36" fmla="*/ 10 w 63"/>
                <a:gd name="T37" fmla="*/ 0 h 32"/>
                <a:gd name="T38" fmla="*/ 10 w 63"/>
                <a:gd name="T39" fmla="*/ 0 h 32"/>
                <a:gd name="T40" fmla="*/ 0 w 6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2"/>
                <a:gd name="T65" fmla="*/ 63 w 6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2">
                  <a:moveTo>
                    <a:pt x="0" y="0"/>
                  </a:moveTo>
                  <a:lnTo>
                    <a:pt x="0" y="0"/>
                  </a:lnTo>
                  <a:lnTo>
                    <a:pt x="3" y="9"/>
                  </a:lnTo>
                  <a:lnTo>
                    <a:pt x="9" y="17"/>
                  </a:lnTo>
                  <a:lnTo>
                    <a:pt x="16" y="23"/>
                  </a:lnTo>
                  <a:lnTo>
                    <a:pt x="24" y="26"/>
                  </a:lnTo>
                  <a:lnTo>
                    <a:pt x="34" y="28"/>
                  </a:lnTo>
                  <a:lnTo>
                    <a:pt x="44" y="30"/>
                  </a:lnTo>
                  <a:lnTo>
                    <a:pt x="53" y="31"/>
                  </a:lnTo>
                  <a:lnTo>
                    <a:pt x="63" y="32"/>
                  </a:lnTo>
                  <a:lnTo>
                    <a:pt x="63" y="24"/>
                  </a:lnTo>
                  <a:lnTo>
                    <a:pt x="53" y="23"/>
                  </a:lnTo>
                  <a:lnTo>
                    <a:pt x="44" y="22"/>
                  </a:lnTo>
                  <a:lnTo>
                    <a:pt x="34" y="21"/>
                  </a:lnTo>
                  <a:lnTo>
                    <a:pt x="27" y="18"/>
                  </a:lnTo>
                  <a:lnTo>
                    <a:pt x="18" y="15"/>
                  </a:lnTo>
                  <a:lnTo>
                    <a:pt x="13" y="12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7" name="Freeform 115"/>
            <p:cNvSpPr>
              <a:spLocks/>
            </p:cNvSpPr>
            <p:nvPr/>
          </p:nvSpPr>
          <p:spPr bwMode="auto">
            <a:xfrm>
              <a:off x="377" y="734"/>
              <a:ext cx="10" cy="205"/>
            </a:xfrm>
            <a:custGeom>
              <a:avLst/>
              <a:gdLst>
                <a:gd name="T0" fmla="*/ 0 w 10"/>
                <a:gd name="T1" fmla="*/ 0 h 205"/>
                <a:gd name="T2" fmla="*/ 0 w 10"/>
                <a:gd name="T3" fmla="*/ 0 h 205"/>
                <a:gd name="T4" fmla="*/ 0 w 10"/>
                <a:gd name="T5" fmla="*/ 205 h 205"/>
                <a:gd name="T6" fmla="*/ 10 w 10"/>
                <a:gd name="T7" fmla="*/ 205 h 205"/>
                <a:gd name="T8" fmla="*/ 10 w 10"/>
                <a:gd name="T9" fmla="*/ 0 h 205"/>
                <a:gd name="T10" fmla="*/ 10 w 10"/>
                <a:gd name="T11" fmla="*/ 0 h 205"/>
                <a:gd name="T12" fmla="*/ 0 w 10"/>
                <a:gd name="T13" fmla="*/ 0 h 2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205"/>
                <a:gd name="T23" fmla="*/ 10 w 10"/>
                <a:gd name="T24" fmla="*/ 205 h 2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205">
                  <a:moveTo>
                    <a:pt x="0" y="0"/>
                  </a:moveTo>
                  <a:lnTo>
                    <a:pt x="0" y="0"/>
                  </a:lnTo>
                  <a:lnTo>
                    <a:pt x="0" y="205"/>
                  </a:lnTo>
                  <a:lnTo>
                    <a:pt x="10" y="20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8" name="Freeform 116"/>
            <p:cNvSpPr>
              <a:spLocks/>
            </p:cNvSpPr>
            <p:nvPr/>
          </p:nvSpPr>
          <p:spPr bwMode="auto">
            <a:xfrm>
              <a:off x="377" y="701"/>
              <a:ext cx="63" cy="33"/>
            </a:xfrm>
            <a:custGeom>
              <a:avLst/>
              <a:gdLst>
                <a:gd name="T0" fmla="*/ 63 w 63"/>
                <a:gd name="T1" fmla="*/ 0 h 33"/>
                <a:gd name="T2" fmla="*/ 63 w 63"/>
                <a:gd name="T3" fmla="*/ 0 h 33"/>
                <a:gd name="T4" fmla="*/ 53 w 63"/>
                <a:gd name="T5" fmla="*/ 1 h 33"/>
                <a:gd name="T6" fmla="*/ 44 w 63"/>
                <a:gd name="T7" fmla="*/ 4 h 33"/>
                <a:gd name="T8" fmla="*/ 34 w 63"/>
                <a:gd name="T9" fmla="*/ 5 h 33"/>
                <a:gd name="T10" fmla="*/ 24 w 63"/>
                <a:gd name="T11" fmla="*/ 8 h 33"/>
                <a:gd name="T12" fmla="*/ 16 w 63"/>
                <a:gd name="T13" fmla="*/ 10 h 33"/>
                <a:gd name="T14" fmla="*/ 9 w 63"/>
                <a:gd name="T15" fmla="*/ 17 h 33"/>
                <a:gd name="T16" fmla="*/ 3 w 63"/>
                <a:gd name="T17" fmla="*/ 24 h 33"/>
                <a:gd name="T18" fmla="*/ 0 w 63"/>
                <a:gd name="T19" fmla="*/ 33 h 33"/>
                <a:gd name="T20" fmla="*/ 10 w 63"/>
                <a:gd name="T21" fmla="*/ 33 h 33"/>
                <a:gd name="T22" fmla="*/ 10 w 63"/>
                <a:gd name="T23" fmla="*/ 27 h 33"/>
                <a:gd name="T24" fmla="*/ 13 w 63"/>
                <a:gd name="T25" fmla="*/ 22 h 33"/>
                <a:gd name="T26" fmla="*/ 18 w 63"/>
                <a:gd name="T27" fmla="*/ 18 h 33"/>
                <a:gd name="T28" fmla="*/ 27 w 63"/>
                <a:gd name="T29" fmla="*/ 15 h 33"/>
                <a:gd name="T30" fmla="*/ 34 w 63"/>
                <a:gd name="T31" fmla="*/ 13 h 33"/>
                <a:gd name="T32" fmla="*/ 44 w 63"/>
                <a:gd name="T33" fmla="*/ 11 h 33"/>
                <a:gd name="T34" fmla="*/ 53 w 63"/>
                <a:gd name="T35" fmla="*/ 9 h 33"/>
                <a:gd name="T36" fmla="*/ 63 w 63"/>
                <a:gd name="T37" fmla="*/ 8 h 33"/>
                <a:gd name="T38" fmla="*/ 63 w 63"/>
                <a:gd name="T39" fmla="*/ 8 h 33"/>
                <a:gd name="T40" fmla="*/ 63 w 63"/>
                <a:gd name="T41" fmla="*/ 0 h 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"/>
                <a:gd name="T64" fmla="*/ 0 h 33"/>
                <a:gd name="T65" fmla="*/ 63 w 63"/>
                <a:gd name="T66" fmla="*/ 33 h 3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" h="33">
                  <a:moveTo>
                    <a:pt x="63" y="0"/>
                  </a:moveTo>
                  <a:lnTo>
                    <a:pt x="63" y="0"/>
                  </a:lnTo>
                  <a:lnTo>
                    <a:pt x="53" y="1"/>
                  </a:lnTo>
                  <a:lnTo>
                    <a:pt x="44" y="4"/>
                  </a:lnTo>
                  <a:lnTo>
                    <a:pt x="34" y="5"/>
                  </a:lnTo>
                  <a:lnTo>
                    <a:pt x="24" y="8"/>
                  </a:lnTo>
                  <a:lnTo>
                    <a:pt x="16" y="10"/>
                  </a:lnTo>
                  <a:lnTo>
                    <a:pt x="9" y="17"/>
                  </a:lnTo>
                  <a:lnTo>
                    <a:pt x="3" y="24"/>
                  </a:lnTo>
                  <a:lnTo>
                    <a:pt x="0" y="33"/>
                  </a:lnTo>
                  <a:lnTo>
                    <a:pt x="10" y="33"/>
                  </a:lnTo>
                  <a:lnTo>
                    <a:pt x="10" y="27"/>
                  </a:lnTo>
                  <a:lnTo>
                    <a:pt x="13" y="22"/>
                  </a:lnTo>
                  <a:lnTo>
                    <a:pt x="18" y="18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4" y="11"/>
                  </a:lnTo>
                  <a:lnTo>
                    <a:pt x="53" y="9"/>
                  </a:lnTo>
                  <a:lnTo>
                    <a:pt x="63" y="8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19" name="Freeform 117"/>
            <p:cNvSpPr>
              <a:spLocks/>
            </p:cNvSpPr>
            <p:nvPr/>
          </p:nvSpPr>
          <p:spPr bwMode="auto">
            <a:xfrm>
              <a:off x="440" y="672"/>
              <a:ext cx="60" cy="37"/>
            </a:xfrm>
            <a:custGeom>
              <a:avLst/>
              <a:gdLst>
                <a:gd name="T0" fmla="*/ 60 w 60"/>
                <a:gd name="T1" fmla="*/ 12 h 37"/>
                <a:gd name="T2" fmla="*/ 52 w 60"/>
                <a:gd name="T3" fmla="*/ 9 h 37"/>
                <a:gd name="T4" fmla="*/ 46 w 60"/>
                <a:gd name="T5" fmla="*/ 13 h 37"/>
                <a:gd name="T6" fmla="*/ 43 w 60"/>
                <a:gd name="T7" fmla="*/ 17 h 37"/>
                <a:gd name="T8" fmla="*/ 37 w 60"/>
                <a:gd name="T9" fmla="*/ 20 h 37"/>
                <a:gd name="T10" fmla="*/ 30 w 60"/>
                <a:gd name="T11" fmla="*/ 22 h 37"/>
                <a:gd name="T12" fmla="*/ 24 w 60"/>
                <a:gd name="T13" fmla="*/ 25 h 37"/>
                <a:gd name="T14" fmla="*/ 17 w 60"/>
                <a:gd name="T15" fmla="*/ 26 h 37"/>
                <a:gd name="T16" fmla="*/ 9 w 60"/>
                <a:gd name="T17" fmla="*/ 27 h 37"/>
                <a:gd name="T18" fmla="*/ 0 w 60"/>
                <a:gd name="T19" fmla="*/ 29 h 37"/>
                <a:gd name="T20" fmla="*/ 0 w 60"/>
                <a:gd name="T21" fmla="*/ 37 h 37"/>
                <a:gd name="T22" fmla="*/ 9 w 60"/>
                <a:gd name="T23" fmla="*/ 35 h 37"/>
                <a:gd name="T24" fmla="*/ 17 w 60"/>
                <a:gd name="T25" fmla="*/ 34 h 37"/>
                <a:gd name="T26" fmla="*/ 24 w 60"/>
                <a:gd name="T27" fmla="*/ 33 h 37"/>
                <a:gd name="T28" fmla="*/ 33 w 60"/>
                <a:gd name="T29" fmla="*/ 30 h 37"/>
                <a:gd name="T30" fmla="*/ 39 w 60"/>
                <a:gd name="T31" fmla="*/ 27 h 37"/>
                <a:gd name="T32" fmla="*/ 45 w 60"/>
                <a:gd name="T33" fmla="*/ 25 h 37"/>
                <a:gd name="T34" fmla="*/ 51 w 60"/>
                <a:gd name="T35" fmla="*/ 21 h 37"/>
                <a:gd name="T36" fmla="*/ 57 w 60"/>
                <a:gd name="T37" fmla="*/ 15 h 37"/>
                <a:gd name="T38" fmla="*/ 50 w 60"/>
                <a:gd name="T39" fmla="*/ 12 h 37"/>
                <a:gd name="T40" fmla="*/ 60 w 60"/>
                <a:gd name="T41" fmla="*/ 12 h 37"/>
                <a:gd name="T42" fmla="*/ 60 w 60"/>
                <a:gd name="T43" fmla="*/ 0 h 37"/>
                <a:gd name="T44" fmla="*/ 52 w 60"/>
                <a:gd name="T45" fmla="*/ 9 h 37"/>
                <a:gd name="T46" fmla="*/ 60 w 60"/>
                <a:gd name="T47" fmla="*/ 12 h 3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0"/>
                <a:gd name="T73" fmla="*/ 0 h 37"/>
                <a:gd name="T74" fmla="*/ 60 w 60"/>
                <a:gd name="T75" fmla="*/ 37 h 3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0" h="37">
                  <a:moveTo>
                    <a:pt x="60" y="12"/>
                  </a:moveTo>
                  <a:lnTo>
                    <a:pt x="52" y="9"/>
                  </a:lnTo>
                  <a:lnTo>
                    <a:pt x="46" y="13"/>
                  </a:lnTo>
                  <a:lnTo>
                    <a:pt x="43" y="17"/>
                  </a:lnTo>
                  <a:lnTo>
                    <a:pt x="37" y="20"/>
                  </a:lnTo>
                  <a:lnTo>
                    <a:pt x="30" y="22"/>
                  </a:lnTo>
                  <a:lnTo>
                    <a:pt x="24" y="25"/>
                  </a:lnTo>
                  <a:lnTo>
                    <a:pt x="17" y="26"/>
                  </a:lnTo>
                  <a:lnTo>
                    <a:pt x="9" y="27"/>
                  </a:lnTo>
                  <a:lnTo>
                    <a:pt x="0" y="29"/>
                  </a:lnTo>
                  <a:lnTo>
                    <a:pt x="0" y="37"/>
                  </a:lnTo>
                  <a:lnTo>
                    <a:pt x="9" y="35"/>
                  </a:lnTo>
                  <a:lnTo>
                    <a:pt x="17" y="34"/>
                  </a:lnTo>
                  <a:lnTo>
                    <a:pt x="24" y="33"/>
                  </a:lnTo>
                  <a:lnTo>
                    <a:pt x="33" y="30"/>
                  </a:lnTo>
                  <a:lnTo>
                    <a:pt x="39" y="27"/>
                  </a:lnTo>
                  <a:lnTo>
                    <a:pt x="45" y="25"/>
                  </a:lnTo>
                  <a:lnTo>
                    <a:pt x="51" y="21"/>
                  </a:lnTo>
                  <a:lnTo>
                    <a:pt x="57" y="15"/>
                  </a:lnTo>
                  <a:lnTo>
                    <a:pt x="50" y="12"/>
                  </a:lnTo>
                  <a:lnTo>
                    <a:pt x="60" y="12"/>
                  </a:lnTo>
                  <a:lnTo>
                    <a:pt x="60" y="0"/>
                  </a:lnTo>
                  <a:lnTo>
                    <a:pt x="52" y="9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0" name="Freeform 118"/>
            <p:cNvSpPr>
              <a:spLocks/>
            </p:cNvSpPr>
            <p:nvPr/>
          </p:nvSpPr>
          <p:spPr bwMode="auto">
            <a:xfrm>
              <a:off x="490" y="684"/>
              <a:ext cx="10" cy="317"/>
            </a:xfrm>
            <a:custGeom>
              <a:avLst/>
              <a:gdLst>
                <a:gd name="T0" fmla="*/ 2 w 10"/>
                <a:gd name="T1" fmla="*/ 308 h 317"/>
                <a:gd name="T2" fmla="*/ 10 w 10"/>
                <a:gd name="T3" fmla="*/ 305 h 317"/>
                <a:gd name="T4" fmla="*/ 10 w 10"/>
                <a:gd name="T5" fmla="*/ 0 h 317"/>
                <a:gd name="T6" fmla="*/ 0 w 10"/>
                <a:gd name="T7" fmla="*/ 0 h 317"/>
                <a:gd name="T8" fmla="*/ 0 w 10"/>
                <a:gd name="T9" fmla="*/ 305 h 317"/>
                <a:gd name="T10" fmla="*/ 7 w 10"/>
                <a:gd name="T11" fmla="*/ 303 h 317"/>
                <a:gd name="T12" fmla="*/ 2 w 10"/>
                <a:gd name="T13" fmla="*/ 308 h 317"/>
                <a:gd name="T14" fmla="*/ 10 w 10"/>
                <a:gd name="T15" fmla="*/ 317 h 317"/>
                <a:gd name="T16" fmla="*/ 10 w 10"/>
                <a:gd name="T17" fmla="*/ 305 h 317"/>
                <a:gd name="T18" fmla="*/ 2 w 10"/>
                <a:gd name="T19" fmla="*/ 308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317"/>
                <a:gd name="T32" fmla="*/ 10 w 10"/>
                <a:gd name="T33" fmla="*/ 317 h 3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317">
                  <a:moveTo>
                    <a:pt x="2" y="308"/>
                  </a:moveTo>
                  <a:lnTo>
                    <a:pt x="10" y="30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05"/>
                  </a:lnTo>
                  <a:lnTo>
                    <a:pt x="7" y="303"/>
                  </a:lnTo>
                  <a:lnTo>
                    <a:pt x="2" y="308"/>
                  </a:lnTo>
                  <a:lnTo>
                    <a:pt x="10" y="317"/>
                  </a:lnTo>
                  <a:lnTo>
                    <a:pt x="10" y="305"/>
                  </a:lnTo>
                  <a:lnTo>
                    <a:pt x="2" y="30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1" name="Rectangle 119"/>
            <p:cNvSpPr>
              <a:spLocks noChangeArrowheads="1"/>
            </p:cNvSpPr>
            <p:nvPr/>
          </p:nvSpPr>
          <p:spPr bwMode="auto">
            <a:xfrm>
              <a:off x="599" y="775"/>
              <a:ext cx="1824" cy="29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2" name="Freeform 120"/>
            <p:cNvSpPr>
              <a:spLocks/>
            </p:cNvSpPr>
            <p:nvPr/>
          </p:nvSpPr>
          <p:spPr bwMode="auto">
            <a:xfrm>
              <a:off x="2418" y="769"/>
              <a:ext cx="9" cy="2963"/>
            </a:xfrm>
            <a:custGeom>
              <a:avLst/>
              <a:gdLst>
                <a:gd name="T0" fmla="*/ 5 w 9"/>
                <a:gd name="T1" fmla="*/ 11 h 2963"/>
                <a:gd name="T2" fmla="*/ 0 w 9"/>
                <a:gd name="T3" fmla="*/ 6 h 2963"/>
                <a:gd name="T4" fmla="*/ 0 w 9"/>
                <a:gd name="T5" fmla="*/ 2963 h 2963"/>
                <a:gd name="T6" fmla="*/ 9 w 9"/>
                <a:gd name="T7" fmla="*/ 2963 h 2963"/>
                <a:gd name="T8" fmla="*/ 9 w 9"/>
                <a:gd name="T9" fmla="*/ 6 h 2963"/>
                <a:gd name="T10" fmla="*/ 5 w 9"/>
                <a:gd name="T11" fmla="*/ 0 h 2963"/>
                <a:gd name="T12" fmla="*/ 9 w 9"/>
                <a:gd name="T13" fmla="*/ 6 h 2963"/>
                <a:gd name="T14" fmla="*/ 9 w 9"/>
                <a:gd name="T15" fmla="*/ 0 h 2963"/>
                <a:gd name="T16" fmla="*/ 5 w 9"/>
                <a:gd name="T17" fmla="*/ 0 h 2963"/>
                <a:gd name="T18" fmla="*/ 5 w 9"/>
                <a:gd name="T19" fmla="*/ 11 h 2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2963"/>
                <a:gd name="T32" fmla="*/ 9 w 9"/>
                <a:gd name="T33" fmla="*/ 2963 h 2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2963">
                  <a:moveTo>
                    <a:pt x="5" y="11"/>
                  </a:moveTo>
                  <a:lnTo>
                    <a:pt x="0" y="6"/>
                  </a:lnTo>
                  <a:lnTo>
                    <a:pt x="0" y="2963"/>
                  </a:lnTo>
                  <a:lnTo>
                    <a:pt x="9" y="2963"/>
                  </a:lnTo>
                  <a:lnTo>
                    <a:pt x="9" y="6"/>
                  </a:lnTo>
                  <a:lnTo>
                    <a:pt x="5" y="0"/>
                  </a:lnTo>
                  <a:lnTo>
                    <a:pt x="9" y="6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3" name="Freeform 121"/>
            <p:cNvSpPr>
              <a:spLocks/>
            </p:cNvSpPr>
            <p:nvPr/>
          </p:nvSpPr>
          <p:spPr bwMode="auto">
            <a:xfrm>
              <a:off x="594" y="769"/>
              <a:ext cx="1829" cy="11"/>
            </a:xfrm>
            <a:custGeom>
              <a:avLst/>
              <a:gdLst>
                <a:gd name="T0" fmla="*/ 10 w 1829"/>
                <a:gd name="T1" fmla="*/ 6 h 11"/>
                <a:gd name="T2" fmla="*/ 5 w 1829"/>
                <a:gd name="T3" fmla="*/ 11 h 11"/>
                <a:gd name="T4" fmla="*/ 1829 w 1829"/>
                <a:gd name="T5" fmla="*/ 11 h 11"/>
                <a:gd name="T6" fmla="*/ 1829 w 1829"/>
                <a:gd name="T7" fmla="*/ 0 h 11"/>
                <a:gd name="T8" fmla="*/ 5 w 1829"/>
                <a:gd name="T9" fmla="*/ 0 h 11"/>
                <a:gd name="T10" fmla="*/ 0 w 1829"/>
                <a:gd name="T11" fmla="*/ 6 h 11"/>
                <a:gd name="T12" fmla="*/ 5 w 1829"/>
                <a:gd name="T13" fmla="*/ 0 h 11"/>
                <a:gd name="T14" fmla="*/ 0 w 1829"/>
                <a:gd name="T15" fmla="*/ 0 h 11"/>
                <a:gd name="T16" fmla="*/ 0 w 1829"/>
                <a:gd name="T17" fmla="*/ 6 h 11"/>
                <a:gd name="T18" fmla="*/ 10 w 1829"/>
                <a:gd name="T19" fmla="*/ 6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29"/>
                <a:gd name="T31" fmla="*/ 0 h 11"/>
                <a:gd name="T32" fmla="*/ 1829 w 1829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29" h="11">
                  <a:moveTo>
                    <a:pt x="10" y="6"/>
                  </a:moveTo>
                  <a:lnTo>
                    <a:pt x="5" y="11"/>
                  </a:lnTo>
                  <a:lnTo>
                    <a:pt x="1829" y="11"/>
                  </a:lnTo>
                  <a:lnTo>
                    <a:pt x="1829" y="0"/>
                  </a:lnTo>
                  <a:lnTo>
                    <a:pt x="5" y="0"/>
                  </a:lnTo>
                  <a:lnTo>
                    <a:pt x="0" y="6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4" name="Freeform 122"/>
            <p:cNvSpPr>
              <a:spLocks/>
            </p:cNvSpPr>
            <p:nvPr/>
          </p:nvSpPr>
          <p:spPr bwMode="auto">
            <a:xfrm>
              <a:off x="594" y="775"/>
              <a:ext cx="10" cy="2963"/>
            </a:xfrm>
            <a:custGeom>
              <a:avLst/>
              <a:gdLst>
                <a:gd name="T0" fmla="*/ 5 w 10"/>
                <a:gd name="T1" fmla="*/ 2952 h 2963"/>
                <a:gd name="T2" fmla="*/ 10 w 10"/>
                <a:gd name="T3" fmla="*/ 2957 h 2963"/>
                <a:gd name="T4" fmla="*/ 10 w 10"/>
                <a:gd name="T5" fmla="*/ 0 h 2963"/>
                <a:gd name="T6" fmla="*/ 0 w 10"/>
                <a:gd name="T7" fmla="*/ 0 h 2963"/>
                <a:gd name="T8" fmla="*/ 0 w 10"/>
                <a:gd name="T9" fmla="*/ 2957 h 2963"/>
                <a:gd name="T10" fmla="*/ 5 w 10"/>
                <a:gd name="T11" fmla="*/ 2963 h 2963"/>
                <a:gd name="T12" fmla="*/ 0 w 10"/>
                <a:gd name="T13" fmla="*/ 2957 h 2963"/>
                <a:gd name="T14" fmla="*/ 0 w 10"/>
                <a:gd name="T15" fmla="*/ 2963 h 2963"/>
                <a:gd name="T16" fmla="*/ 5 w 10"/>
                <a:gd name="T17" fmla="*/ 2963 h 2963"/>
                <a:gd name="T18" fmla="*/ 5 w 10"/>
                <a:gd name="T19" fmla="*/ 2952 h 2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2963"/>
                <a:gd name="T32" fmla="*/ 10 w 10"/>
                <a:gd name="T33" fmla="*/ 2963 h 2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2963">
                  <a:moveTo>
                    <a:pt x="5" y="2952"/>
                  </a:moveTo>
                  <a:lnTo>
                    <a:pt x="10" y="295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2957"/>
                  </a:lnTo>
                  <a:lnTo>
                    <a:pt x="5" y="2963"/>
                  </a:lnTo>
                  <a:lnTo>
                    <a:pt x="0" y="2957"/>
                  </a:lnTo>
                  <a:lnTo>
                    <a:pt x="0" y="2963"/>
                  </a:lnTo>
                  <a:lnTo>
                    <a:pt x="5" y="2963"/>
                  </a:lnTo>
                  <a:lnTo>
                    <a:pt x="5" y="29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5" name="Freeform 123"/>
            <p:cNvSpPr>
              <a:spLocks/>
            </p:cNvSpPr>
            <p:nvPr/>
          </p:nvSpPr>
          <p:spPr bwMode="auto">
            <a:xfrm>
              <a:off x="599" y="3727"/>
              <a:ext cx="1828" cy="11"/>
            </a:xfrm>
            <a:custGeom>
              <a:avLst/>
              <a:gdLst>
                <a:gd name="T0" fmla="*/ 1819 w 1828"/>
                <a:gd name="T1" fmla="*/ 5 h 11"/>
                <a:gd name="T2" fmla="*/ 1824 w 1828"/>
                <a:gd name="T3" fmla="*/ 0 h 11"/>
                <a:gd name="T4" fmla="*/ 0 w 1828"/>
                <a:gd name="T5" fmla="*/ 0 h 11"/>
                <a:gd name="T6" fmla="*/ 0 w 1828"/>
                <a:gd name="T7" fmla="*/ 11 h 11"/>
                <a:gd name="T8" fmla="*/ 1824 w 1828"/>
                <a:gd name="T9" fmla="*/ 11 h 11"/>
                <a:gd name="T10" fmla="*/ 1828 w 1828"/>
                <a:gd name="T11" fmla="*/ 5 h 11"/>
                <a:gd name="T12" fmla="*/ 1824 w 1828"/>
                <a:gd name="T13" fmla="*/ 11 h 11"/>
                <a:gd name="T14" fmla="*/ 1828 w 1828"/>
                <a:gd name="T15" fmla="*/ 11 h 11"/>
                <a:gd name="T16" fmla="*/ 1828 w 1828"/>
                <a:gd name="T17" fmla="*/ 5 h 11"/>
                <a:gd name="T18" fmla="*/ 1819 w 1828"/>
                <a:gd name="T19" fmla="*/ 5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28"/>
                <a:gd name="T31" fmla="*/ 0 h 11"/>
                <a:gd name="T32" fmla="*/ 1828 w 1828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28" h="11">
                  <a:moveTo>
                    <a:pt x="1819" y="5"/>
                  </a:moveTo>
                  <a:lnTo>
                    <a:pt x="1824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824" y="11"/>
                  </a:lnTo>
                  <a:lnTo>
                    <a:pt x="1828" y="5"/>
                  </a:lnTo>
                  <a:lnTo>
                    <a:pt x="1824" y="11"/>
                  </a:lnTo>
                  <a:lnTo>
                    <a:pt x="1828" y="11"/>
                  </a:lnTo>
                  <a:lnTo>
                    <a:pt x="1828" y="5"/>
                  </a:lnTo>
                  <a:lnTo>
                    <a:pt x="1819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6" name="Rectangle 124"/>
            <p:cNvSpPr>
              <a:spLocks noChangeArrowheads="1"/>
            </p:cNvSpPr>
            <p:nvPr/>
          </p:nvSpPr>
          <p:spPr bwMode="auto">
            <a:xfrm>
              <a:off x="2614" y="775"/>
              <a:ext cx="1833" cy="29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7" name="Freeform 125"/>
            <p:cNvSpPr>
              <a:spLocks/>
            </p:cNvSpPr>
            <p:nvPr/>
          </p:nvSpPr>
          <p:spPr bwMode="auto">
            <a:xfrm>
              <a:off x="4442" y="769"/>
              <a:ext cx="10" cy="2963"/>
            </a:xfrm>
            <a:custGeom>
              <a:avLst/>
              <a:gdLst>
                <a:gd name="T0" fmla="*/ 5 w 10"/>
                <a:gd name="T1" fmla="*/ 11 h 2963"/>
                <a:gd name="T2" fmla="*/ 0 w 10"/>
                <a:gd name="T3" fmla="*/ 6 h 2963"/>
                <a:gd name="T4" fmla="*/ 0 w 10"/>
                <a:gd name="T5" fmla="*/ 2963 h 2963"/>
                <a:gd name="T6" fmla="*/ 10 w 10"/>
                <a:gd name="T7" fmla="*/ 2963 h 2963"/>
                <a:gd name="T8" fmla="*/ 10 w 10"/>
                <a:gd name="T9" fmla="*/ 6 h 2963"/>
                <a:gd name="T10" fmla="*/ 5 w 10"/>
                <a:gd name="T11" fmla="*/ 0 h 2963"/>
                <a:gd name="T12" fmla="*/ 10 w 10"/>
                <a:gd name="T13" fmla="*/ 6 h 2963"/>
                <a:gd name="T14" fmla="*/ 10 w 10"/>
                <a:gd name="T15" fmla="*/ 0 h 2963"/>
                <a:gd name="T16" fmla="*/ 5 w 10"/>
                <a:gd name="T17" fmla="*/ 0 h 2963"/>
                <a:gd name="T18" fmla="*/ 5 w 10"/>
                <a:gd name="T19" fmla="*/ 11 h 2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2963"/>
                <a:gd name="T32" fmla="*/ 10 w 10"/>
                <a:gd name="T33" fmla="*/ 2963 h 2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2963">
                  <a:moveTo>
                    <a:pt x="5" y="11"/>
                  </a:moveTo>
                  <a:lnTo>
                    <a:pt x="0" y="6"/>
                  </a:lnTo>
                  <a:lnTo>
                    <a:pt x="0" y="2963"/>
                  </a:lnTo>
                  <a:lnTo>
                    <a:pt x="10" y="2963"/>
                  </a:lnTo>
                  <a:lnTo>
                    <a:pt x="10" y="6"/>
                  </a:lnTo>
                  <a:lnTo>
                    <a:pt x="5" y="0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8" name="Freeform 126"/>
            <p:cNvSpPr>
              <a:spLocks/>
            </p:cNvSpPr>
            <p:nvPr/>
          </p:nvSpPr>
          <p:spPr bwMode="auto">
            <a:xfrm>
              <a:off x="2609" y="769"/>
              <a:ext cx="1838" cy="11"/>
            </a:xfrm>
            <a:custGeom>
              <a:avLst/>
              <a:gdLst>
                <a:gd name="T0" fmla="*/ 10 w 1838"/>
                <a:gd name="T1" fmla="*/ 6 h 11"/>
                <a:gd name="T2" fmla="*/ 5 w 1838"/>
                <a:gd name="T3" fmla="*/ 11 h 11"/>
                <a:gd name="T4" fmla="*/ 1838 w 1838"/>
                <a:gd name="T5" fmla="*/ 11 h 11"/>
                <a:gd name="T6" fmla="*/ 1838 w 1838"/>
                <a:gd name="T7" fmla="*/ 0 h 11"/>
                <a:gd name="T8" fmla="*/ 5 w 1838"/>
                <a:gd name="T9" fmla="*/ 0 h 11"/>
                <a:gd name="T10" fmla="*/ 0 w 1838"/>
                <a:gd name="T11" fmla="*/ 6 h 11"/>
                <a:gd name="T12" fmla="*/ 5 w 1838"/>
                <a:gd name="T13" fmla="*/ 0 h 11"/>
                <a:gd name="T14" fmla="*/ 0 w 1838"/>
                <a:gd name="T15" fmla="*/ 0 h 11"/>
                <a:gd name="T16" fmla="*/ 0 w 1838"/>
                <a:gd name="T17" fmla="*/ 6 h 11"/>
                <a:gd name="T18" fmla="*/ 10 w 1838"/>
                <a:gd name="T19" fmla="*/ 6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38"/>
                <a:gd name="T31" fmla="*/ 0 h 11"/>
                <a:gd name="T32" fmla="*/ 1838 w 1838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38" h="11">
                  <a:moveTo>
                    <a:pt x="10" y="6"/>
                  </a:moveTo>
                  <a:lnTo>
                    <a:pt x="5" y="11"/>
                  </a:lnTo>
                  <a:lnTo>
                    <a:pt x="1838" y="11"/>
                  </a:lnTo>
                  <a:lnTo>
                    <a:pt x="1838" y="0"/>
                  </a:lnTo>
                  <a:lnTo>
                    <a:pt x="5" y="0"/>
                  </a:lnTo>
                  <a:lnTo>
                    <a:pt x="0" y="6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29" name="Freeform 127"/>
            <p:cNvSpPr>
              <a:spLocks/>
            </p:cNvSpPr>
            <p:nvPr/>
          </p:nvSpPr>
          <p:spPr bwMode="auto">
            <a:xfrm>
              <a:off x="2609" y="775"/>
              <a:ext cx="10" cy="2963"/>
            </a:xfrm>
            <a:custGeom>
              <a:avLst/>
              <a:gdLst>
                <a:gd name="T0" fmla="*/ 5 w 10"/>
                <a:gd name="T1" fmla="*/ 2952 h 2963"/>
                <a:gd name="T2" fmla="*/ 10 w 10"/>
                <a:gd name="T3" fmla="*/ 2957 h 2963"/>
                <a:gd name="T4" fmla="*/ 10 w 10"/>
                <a:gd name="T5" fmla="*/ 0 h 2963"/>
                <a:gd name="T6" fmla="*/ 0 w 10"/>
                <a:gd name="T7" fmla="*/ 0 h 2963"/>
                <a:gd name="T8" fmla="*/ 0 w 10"/>
                <a:gd name="T9" fmla="*/ 2957 h 2963"/>
                <a:gd name="T10" fmla="*/ 5 w 10"/>
                <a:gd name="T11" fmla="*/ 2963 h 2963"/>
                <a:gd name="T12" fmla="*/ 0 w 10"/>
                <a:gd name="T13" fmla="*/ 2957 h 2963"/>
                <a:gd name="T14" fmla="*/ 0 w 10"/>
                <a:gd name="T15" fmla="*/ 2963 h 2963"/>
                <a:gd name="T16" fmla="*/ 5 w 10"/>
                <a:gd name="T17" fmla="*/ 2963 h 2963"/>
                <a:gd name="T18" fmla="*/ 5 w 10"/>
                <a:gd name="T19" fmla="*/ 2952 h 2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2963"/>
                <a:gd name="T32" fmla="*/ 10 w 10"/>
                <a:gd name="T33" fmla="*/ 2963 h 2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2963">
                  <a:moveTo>
                    <a:pt x="5" y="2952"/>
                  </a:moveTo>
                  <a:lnTo>
                    <a:pt x="10" y="295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2957"/>
                  </a:lnTo>
                  <a:lnTo>
                    <a:pt x="5" y="2963"/>
                  </a:lnTo>
                  <a:lnTo>
                    <a:pt x="0" y="2957"/>
                  </a:lnTo>
                  <a:lnTo>
                    <a:pt x="0" y="2963"/>
                  </a:lnTo>
                  <a:lnTo>
                    <a:pt x="5" y="2963"/>
                  </a:lnTo>
                  <a:lnTo>
                    <a:pt x="5" y="29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0" name="Freeform 128"/>
            <p:cNvSpPr>
              <a:spLocks/>
            </p:cNvSpPr>
            <p:nvPr/>
          </p:nvSpPr>
          <p:spPr bwMode="auto">
            <a:xfrm>
              <a:off x="2614" y="3727"/>
              <a:ext cx="1838" cy="11"/>
            </a:xfrm>
            <a:custGeom>
              <a:avLst/>
              <a:gdLst>
                <a:gd name="T0" fmla="*/ 1828 w 1838"/>
                <a:gd name="T1" fmla="*/ 5 h 11"/>
                <a:gd name="T2" fmla="*/ 1833 w 1838"/>
                <a:gd name="T3" fmla="*/ 0 h 11"/>
                <a:gd name="T4" fmla="*/ 0 w 1838"/>
                <a:gd name="T5" fmla="*/ 0 h 11"/>
                <a:gd name="T6" fmla="*/ 0 w 1838"/>
                <a:gd name="T7" fmla="*/ 11 h 11"/>
                <a:gd name="T8" fmla="*/ 1833 w 1838"/>
                <a:gd name="T9" fmla="*/ 11 h 11"/>
                <a:gd name="T10" fmla="*/ 1838 w 1838"/>
                <a:gd name="T11" fmla="*/ 5 h 11"/>
                <a:gd name="T12" fmla="*/ 1833 w 1838"/>
                <a:gd name="T13" fmla="*/ 11 h 11"/>
                <a:gd name="T14" fmla="*/ 1838 w 1838"/>
                <a:gd name="T15" fmla="*/ 11 h 11"/>
                <a:gd name="T16" fmla="*/ 1838 w 1838"/>
                <a:gd name="T17" fmla="*/ 5 h 11"/>
                <a:gd name="T18" fmla="*/ 1828 w 1838"/>
                <a:gd name="T19" fmla="*/ 5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38"/>
                <a:gd name="T31" fmla="*/ 0 h 11"/>
                <a:gd name="T32" fmla="*/ 1838 w 1838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38" h="11">
                  <a:moveTo>
                    <a:pt x="1828" y="5"/>
                  </a:moveTo>
                  <a:lnTo>
                    <a:pt x="1833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833" y="11"/>
                  </a:lnTo>
                  <a:lnTo>
                    <a:pt x="1838" y="5"/>
                  </a:lnTo>
                  <a:lnTo>
                    <a:pt x="1833" y="11"/>
                  </a:lnTo>
                  <a:lnTo>
                    <a:pt x="1838" y="11"/>
                  </a:lnTo>
                  <a:lnTo>
                    <a:pt x="1838" y="5"/>
                  </a:lnTo>
                  <a:lnTo>
                    <a:pt x="182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1" name="Freeform 129"/>
            <p:cNvSpPr>
              <a:spLocks/>
            </p:cNvSpPr>
            <p:nvPr/>
          </p:nvSpPr>
          <p:spPr bwMode="auto">
            <a:xfrm>
              <a:off x="2396" y="3794"/>
              <a:ext cx="269" cy="86"/>
            </a:xfrm>
            <a:custGeom>
              <a:avLst/>
              <a:gdLst>
                <a:gd name="T0" fmla="*/ 269 w 269"/>
                <a:gd name="T1" fmla="*/ 74 h 86"/>
                <a:gd name="T2" fmla="*/ 258 w 269"/>
                <a:gd name="T3" fmla="*/ 65 h 86"/>
                <a:gd name="T4" fmla="*/ 242 w 269"/>
                <a:gd name="T5" fmla="*/ 55 h 86"/>
                <a:gd name="T6" fmla="*/ 224 w 269"/>
                <a:gd name="T7" fmla="*/ 42 h 86"/>
                <a:gd name="T8" fmla="*/ 205 w 269"/>
                <a:gd name="T9" fmla="*/ 30 h 86"/>
                <a:gd name="T10" fmla="*/ 183 w 269"/>
                <a:gd name="T11" fmla="*/ 19 h 86"/>
                <a:gd name="T12" fmla="*/ 162 w 269"/>
                <a:gd name="T13" fmla="*/ 10 h 86"/>
                <a:gd name="T14" fmla="*/ 143 w 269"/>
                <a:gd name="T15" fmla="*/ 3 h 86"/>
                <a:gd name="T16" fmla="*/ 126 w 269"/>
                <a:gd name="T17" fmla="*/ 0 h 86"/>
                <a:gd name="T18" fmla="*/ 110 w 269"/>
                <a:gd name="T19" fmla="*/ 2 h 86"/>
                <a:gd name="T20" fmla="*/ 94 w 269"/>
                <a:gd name="T21" fmla="*/ 7 h 86"/>
                <a:gd name="T22" fmla="*/ 80 w 269"/>
                <a:gd name="T23" fmla="*/ 13 h 86"/>
                <a:gd name="T24" fmla="*/ 64 w 269"/>
                <a:gd name="T25" fmla="*/ 24 h 86"/>
                <a:gd name="T26" fmla="*/ 50 w 269"/>
                <a:gd name="T27" fmla="*/ 34 h 86"/>
                <a:gd name="T28" fmla="*/ 34 w 269"/>
                <a:gd name="T29" fmla="*/ 47 h 86"/>
                <a:gd name="T30" fmla="*/ 17 w 269"/>
                <a:gd name="T31" fmla="*/ 60 h 86"/>
                <a:gd name="T32" fmla="*/ 0 w 269"/>
                <a:gd name="T33" fmla="*/ 74 h 86"/>
                <a:gd name="T34" fmla="*/ 1 w 269"/>
                <a:gd name="T35" fmla="*/ 77 h 86"/>
                <a:gd name="T36" fmla="*/ 6 w 269"/>
                <a:gd name="T37" fmla="*/ 79 h 86"/>
                <a:gd name="T38" fmla="*/ 16 w 269"/>
                <a:gd name="T39" fmla="*/ 78 h 86"/>
                <a:gd name="T40" fmla="*/ 29 w 269"/>
                <a:gd name="T41" fmla="*/ 68 h 86"/>
                <a:gd name="T42" fmla="*/ 39 w 269"/>
                <a:gd name="T43" fmla="*/ 59 h 86"/>
                <a:gd name="T44" fmla="*/ 50 w 269"/>
                <a:gd name="T45" fmla="*/ 51 h 86"/>
                <a:gd name="T46" fmla="*/ 60 w 269"/>
                <a:gd name="T47" fmla="*/ 43 h 86"/>
                <a:gd name="T48" fmla="*/ 73 w 269"/>
                <a:gd name="T49" fmla="*/ 35 h 86"/>
                <a:gd name="T50" fmla="*/ 86 w 269"/>
                <a:gd name="T51" fmla="*/ 30 h 86"/>
                <a:gd name="T52" fmla="*/ 99 w 269"/>
                <a:gd name="T53" fmla="*/ 26 h 86"/>
                <a:gd name="T54" fmla="*/ 111 w 269"/>
                <a:gd name="T55" fmla="*/ 24 h 86"/>
                <a:gd name="T56" fmla="*/ 123 w 269"/>
                <a:gd name="T57" fmla="*/ 22 h 86"/>
                <a:gd name="T58" fmla="*/ 137 w 269"/>
                <a:gd name="T59" fmla="*/ 24 h 86"/>
                <a:gd name="T60" fmla="*/ 153 w 269"/>
                <a:gd name="T61" fmla="*/ 28 h 86"/>
                <a:gd name="T62" fmla="*/ 172 w 269"/>
                <a:gd name="T63" fmla="*/ 34 h 86"/>
                <a:gd name="T64" fmla="*/ 190 w 269"/>
                <a:gd name="T65" fmla="*/ 42 h 86"/>
                <a:gd name="T66" fmla="*/ 210 w 269"/>
                <a:gd name="T67" fmla="*/ 50 h 86"/>
                <a:gd name="T68" fmla="*/ 226 w 269"/>
                <a:gd name="T69" fmla="*/ 59 h 86"/>
                <a:gd name="T70" fmla="*/ 241 w 269"/>
                <a:gd name="T71" fmla="*/ 68 h 86"/>
                <a:gd name="T72" fmla="*/ 252 w 269"/>
                <a:gd name="T73" fmla="*/ 77 h 86"/>
                <a:gd name="T74" fmla="*/ 264 w 269"/>
                <a:gd name="T75" fmla="*/ 86 h 86"/>
                <a:gd name="T76" fmla="*/ 269 w 269"/>
                <a:gd name="T77" fmla="*/ 83 h 86"/>
                <a:gd name="T78" fmla="*/ 269 w 269"/>
                <a:gd name="T79" fmla="*/ 78 h 86"/>
                <a:gd name="T80" fmla="*/ 269 w 269"/>
                <a:gd name="T81" fmla="*/ 74 h 8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69"/>
                <a:gd name="T124" fmla="*/ 0 h 86"/>
                <a:gd name="T125" fmla="*/ 269 w 269"/>
                <a:gd name="T126" fmla="*/ 86 h 8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69" h="86">
                  <a:moveTo>
                    <a:pt x="269" y="74"/>
                  </a:moveTo>
                  <a:lnTo>
                    <a:pt x="258" y="65"/>
                  </a:lnTo>
                  <a:lnTo>
                    <a:pt x="242" y="55"/>
                  </a:lnTo>
                  <a:lnTo>
                    <a:pt x="224" y="42"/>
                  </a:lnTo>
                  <a:lnTo>
                    <a:pt x="205" y="30"/>
                  </a:lnTo>
                  <a:lnTo>
                    <a:pt x="183" y="19"/>
                  </a:lnTo>
                  <a:lnTo>
                    <a:pt x="162" y="10"/>
                  </a:lnTo>
                  <a:lnTo>
                    <a:pt x="143" y="3"/>
                  </a:lnTo>
                  <a:lnTo>
                    <a:pt x="126" y="0"/>
                  </a:lnTo>
                  <a:lnTo>
                    <a:pt x="110" y="2"/>
                  </a:lnTo>
                  <a:lnTo>
                    <a:pt x="94" y="7"/>
                  </a:lnTo>
                  <a:lnTo>
                    <a:pt x="80" y="13"/>
                  </a:lnTo>
                  <a:lnTo>
                    <a:pt x="64" y="24"/>
                  </a:lnTo>
                  <a:lnTo>
                    <a:pt x="50" y="34"/>
                  </a:lnTo>
                  <a:lnTo>
                    <a:pt x="34" y="47"/>
                  </a:lnTo>
                  <a:lnTo>
                    <a:pt x="17" y="60"/>
                  </a:lnTo>
                  <a:lnTo>
                    <a:pt x="0" y="74"/>
                  </a:lnTo>
                  <a:lnTo>
                    <a:pt x="1" y="77"/>
                  </a:lnTo>
                  <a:lnTo>
                    <a:pt x="6" y="79"/>
                  </a:lnTo>
                  <a:lnTo>
                    <a:pt x="16" y="78"/>
                  </a:lnTo>
                  <a:lnTo>
                    <a:pt x="29" y="68"/>
                  </a:lnTo>
                  <a:lnTo>
                    <a:pt x="39" y="59"/>
                  </a:lnTo>
                  <a:lnTo>
                    <a:pt x="50" y="51"/>
                  </a:lnTo>
                  <a:lnTo>
                    <a:pt x="60" y="43"/>
                  </a:lnTo>
                  <a:lnTo>
                    <a:pt x="73" y="35"/>
                  </a:lnTo>
                  <a:lnTo>
                    <a:pt x="86" y="30"/>
                  </a:lnTo>
                  <a:lnTo>
                    <a:pt x="99" y="26"/>
                  </a:lnTo>
                  <a:lnTo>
                    <a:pt x="111" y="24"/>
                  </a:lnTo>
                  <a:lnTo>
                    <a:pt x="123" y="22"/>
                  </a:lnTo>
                  <a:lnTo>
                    <a:pt x="137" y="24"/>
                  </a:lnTo>
                  <a:lnTo>
                    <a:pt x="153" y="28"/>
                  </a:lnTo>
                  <a:lnTo>
                    <a:pt x="172" y="34"/>
                  </a:lnTo>
                  <a:lnTo>
                    <a:pt x="190" y="42"/>
                  </a:lnTo>
                  <a:lnTo>
                    <a:pt x="210" y="50"/>
                  </a:lnTo>
                  <a:lnTo>
                    <a:pt x="226" y="59"/>
                  </a:lnTo>
                  <a:lnTo>
                    <a:pt x="241" y="68"/>
                  </a:lnTo>
                  <a:lnTo>
                    <a:pt x="252" y="77"/>
                  </a:lnTo>
                  <a:lnTo>
                    <a:pt x="264" y="86"/>
                  </a:lnTo>
                  <a:lnTo>
                    <a:pt x="269" y="83"/>
                  </a:lnTo>
                  <a:lnTo>
                    <a:pt x="269" y="78"/>
                  </a:lnTo>
                  <a:lnTo>
                    <a:pt x="269" y="74"/>
                  </a:lnTo>
                  <a:close/>
                </a:path>
              </a:pathLst>
            </a:custGeom>
            <a:solidFill>
              <a:srgbClr val="BFCCD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2" name="Freeform 130"/>
            <p:cNvSpPr>
              <a:spLocks/>
            </p:cNvSpPr>
            <p:nvPr/>
          </p:nvSpPr>
          <p:spPr bwMode="auto">
            <a:xfrm>
              <a:off x="2522" y="3789"/>
              <a:ext cx="145" cy="83"/>
            </a:xfrm>
            <a:custGeom>
              <a:avLst/>
              <a:gdLst>
                <a:gd name="T0" fmla="*/ 0 w 145"/>
                <a:gd name="T1" fmla="*/ 11 h 83"/>
                <a:gd name="T2" fmla="*/ 0 w 145"/>
                <a:gd name="T3" fmla="*/ 11 h 83"/>
                <a:gd name="T4" fmla="*/ 17 w 145"/>
                <a:gd name="T5" fmla="*/ 12 h 83"/>
                <a:gd name="T6" fmla="*/ 35 w 145"/>
                <a:gd name="T7" fmla="*/ 18 h 83"/>
                <a:gd name="T8" fmla="*/ 56 w 145"/>
                <a:gd name="T9" fmla="*/ 27 h 83"/>
                <a:gd name="T10" fmla="*/ 77 w 145"/>
                <a:gd name="T11" fmla="*/ 39 h 83"/>
                <a:gd name="T12" fmla="*/ 96 w 145"/>
                <a:gd name="T13" fmla="*/ 51 h 83"/>
                <a:gd name="T14" fmla="*/ 114 w 145"/>
                <a:gd name="T15" fmla="*/ 64 h 83"/>
                <a:gd name="T16" fmla="*/ 130 w 145"/>
                <a:gd name="T17" fmla="*/ 74 h 83"/>
                <a:gd name="T18" fmla="*/ 140 w 145"/>
                <a:gd name="T19" fmla="*/ 83 h 83"/>
                <a:gd name="T20" fmla="*/ 145 w 145"/>
                <a:gd name="T21" fmla="*/ 75 h 83"/>
                <a:gd name="T22" fmla="*/ 134 w 145"/>
                <a:gd name="T23" fmla="*/ 66 h 83"/>
                <a:gd name="T24" fmla="*/ 119 w 145"/>
                <a:gd name="T25" fmla="*/ 56 h 83"/>
                <a:gd name="T26" fmla="*/ 100 w 145"/>
                <a:gd name="T27" fmla="*/ 43 h 83"/>
                <a:gd name="T28" fmla="*/ 80 w 145"/>
                <a:gd name="T29" fmla="*/ 31 h 83"/>
                <a:gd name="T30" fmla="*/ 58 w 145"/>
                <a:gd name="T31" fmla="*/ 20 h 83"/>
                <a:gd name="T32" fmla="*/ 37 w 145"/>
                <a:gd name="T33" fmla="*/ 11 h 83"/>
                <a:gd name="T34" fmla="*/ 17 w 145"/>
                <a:gd name="T35" fmla="*/ 4 h 83"/>
                <a:gd name="T36" fmla="*/ 0 w 145"/>
                <a:gd name="T37" fmla="*/ 0 h 83"/>
                <a:gd name="T38" fmla="*/ 0 w 145"/>
                <a:gd name="T39" fmla="*/ 0 h 83"/>
                <a:gd name="T40" fmla="*/ 0 w 145"/>
                <a:gd name="T41" fmla="*/ 11 h 8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5"/>
                <a:gd name="T64" fmla="*/ 0 h 83"/>
                <a:gd name="T65" fmla="*/ 145 w 145"/>
                <a:gd name="T66" fmla="*/ 83 h 8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5" h="83">
                  <a:moveTo>
                    <a:pt x="0" y="11"/>
                  </a:moveTo>
                  <a:lnTo>
                    <a:pt x="0" y="11"/>
                  </a:lnTo>
                  <a:lnTo>
                    <a:pt x="17" y="12"/>
                  </a:lnTo>
                  <a:lnTo>
                    <a:pt x="35" y="18"/>
                  </a:lnTo>
                  <a:lnTo>
                    <a:pt x="56" y="27"/>
                  </a:lnTo>
                  <a:lnTo>
                    <a:pt x="77" y="39"/>
                  </a:lnTo>
                  <a:lnTo>
                    <a:pt x="96" y="51"/>
                  </a:lnTo>
                  <a:lnTo>
                    <a:pt x="114" y="64"/>
                  </a:lnTo>
                  <a:lnTo>
                    <a:pt x="130" y="74"/>
                  </a:lnTo>
                  <a:lnTo>
                    <a:pt x="140" y="83"/>
                  </a:lnTo>
                  <a:lnTo>
                    <a:pt x="145" y="75"/>
                  </a:lnTo>
                  <a:lnTo>
                    <a:pt x="134" y="66"/>
                  </a:lnTo>
                  <a:lnTo>
                    <a:pt x="119" y="56"/>
                  </a:lnTo>
                  <a:lnTo>
                    <a:pt x="100" y="43"/>
                  </a:lnTo>
                  <a:lnTo>
                    <a:pt x="80" y="31"/>
                  </a:lnTo>
                  <a:lnTo>
                    <a:pt x="58" y="20"/>
                  </a:lnTo>
                  <a:lnTo>
                    <a:pt x="37" y="11"/>
                  </a:lnTo>
                  <a:lnTo>
                    <a:pt x="17" y="4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3" name="Freeform 131"/>
            <p:cNvSpPr>
              <a:spLocks/>
            </p:cNvSpPr>
            <p:nvPr/>
          </p:nvSpPr>
          <p:spPr bwMode="auto">
            <a:xfrm>
              <a:off x="2392" y="3789"/>
              <a:ext cx="130" cy="83"/>
            </a:xfrm>
            <a:custGeom>
              <a:avLst/>
              <a:gdLst>
                <a:gd name="T0" fmla="*/ 8 w 130"/>
                <a:gd name="T1" fmla="*/ 78 h 83"/>
                <a:gd name="T2" fmla="*/ 6 w 130"/>
                <a:gd name="T3" fmla="*/ 83 h 83"/>
                <a:gd name="T4" fmla="*/ 23 w 130"/>
                <a:gd name="T5" fmla="*/ 69 h 83"/>
                <a:gd name="T6" fmla="*/ 40 w 130"/>
                <a:gd name="T7" fmla="*/ 56 h 83"/>
                <a:gd name="T8" fmla="*/ 56 w 130"/>
                <a:gd name="T9" fmla="*/ 43 h 83"/>
                <a:gd name="T10" fmla="*/ 71 w 130"/>
                <a:gd name="T11" fmla="*/ 33 h 83"/>
                <a:gd name="T12" fmla="*/ 85 w 130"/>
                <a:gd name="T13" fmla="*/ 22 h 83"/>
                <a:gd name="T14" fmla="*/ 100 w 130"/>
                <a:gd name="T15" fmla="*/ 16 h 83"/>
                <a:gd name="T16" fmla="*/ 114 w 130"/>
                <a:gd name="T17" fmla="*/ 11 h 83"/>
                <a:gd name="T18" fmla="*/ 130 w 130"/>
                <a:gd name="T19" fmla="*/ 11 h 83"/>
                <a:gd name="T20" fmla="*/ 130 w 130"/>
                <a:gd name="T21" fmla="*/ 0 h 83"/>
                <a:gd name="T22" fmla="*/ 114 w 130"/>
                <a:gd name="T23" fmla="*/ 3 h 83"/>
                <a:gd name="T24" fmla="*/ 97 w 130"/>
                <a:gd name="T25" fmla="*/ 8 h 83"/>
                <a:gd name="T26" fmla="*/ 83 w 130"/>
                <a:gd name="T27" fmla="*/ 15 h 83"/>
                <a:gd name="T28" fmla="*/ 66 w 130"/>
                <a:gd name="T29" fmla="*/ 25 h 83"/>
                <a:gd name="T30" fmla="*/ 51 w 130"/>
                <a:gd name="T31" fmla="*/ 35 h 83"/>
                <a:gd name="T32" fmla="*/ 35 w 130"/>
                <a:gd name="T33" fmla="*/ 48 h 83"/>
                <a:gd name="T34" fmla="*/ 18 w 130"/>
                <a:gd name="T35" fmla="*/ 61 h 83"/>
                <a:gd name="T36" fmla="*/ 1 w 130"/>
                <a:gd name="T37" fmla="*/ 75 h 83"/>
                <a:gd name="T38" fmla="*/ 0 w 130"/>
                <a:gd name="T39" fmla="*/ 81 h 83"/>
                <a:gd name="T40" fmla="*/ 8 w 130"/>
                <a:gd name="T41" fmla="*/ 78 h 8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30"/>
                <a:gd name="T64" fmla="*/ 0 h 83"/>
                <a:gd name="T65" fmla="*/ 130 w 130"/>
                <a:gd name="T66" fmla="*/ 83 h 8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30" h="83">
                  <a:moveTo>
                    <a:pt x="8" y="78"/>
                  </a:moveTo>
                  <a:lnTo>
                    <a:pt x="6" y="83"/>
                  </a:lnTo>
                  <a:lnTo>
                    <a:pt x="23" y="69"/>
                  </a:lnTo>
                  <a:lnTo>
                    <a:pt x="40" y="56"/>
                  </a:lnTo>
                  <a:lnTo>
                    <a:pt x="56" y="43"/>
                  </a:lnTo>
                  <a:lnTo>
                    <a:pt x="71" y="33"/>
                  </a:lnTo>
                  <a:lnTo>
                    <a:pt x="85" y="22"/>
                  </a:lnTo>
                  <a:lnTo>
                    <a:pt x="100" y="16"/>
                  </a:lnTo>
                  <a:lnTo>
                    <a:pt x="114" y="11"/>
                  </a:lnTo>
                  <a:lnTo>
                    <a:pt x="130" y="11"/>
                  </a:lnTo>
                  <a:lnTo>
                    <a:pt x="130" y="0"/>
                  </a:lnTo>
                  <a:lnTo>
                    <a:pt x="114" y="3"/>
                  </a:lnTo>
                  <a:lnTo>
                    <a:pt x="97" y="8"/>
                  </a:lnTo>
                  <a:lnTo>
                    <a:pt x="83" y="15"/>
                  </a:lnTo>
                  <a:lnTo>
                    <a:pt x="66" y="25"/>
                  </a:lnTo>
                  <a:lnTo>
                    <a:pt x="51" y="35"/>
                  </a:lnTo>
                  <a:lnTo>
                    <a:pt x="35" y="48"/>
                  </a:lnTo>
                  <a:lnTo>
                    <a:pt x="18" y="61"/>
                  </a:lnTo>
                  <a:lnTo>
                    <a:pt x="1" y="75"/>
                  </a:lnTo>
                  <a:lnTo>
                    <a:pt x="0" y="81"/>
                  </a:lnTo>
                  <a:lnTo>
                    <a:pt x="8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4" name="Freeform 132"/>
            <p:cNvSpPr>
              <a:spLocks/>
            </p:cNvSpPr>
            <p:nvPr/>
          </p:nvSpPr>
          <p:spPr bwMode="auto">
            <a:xfrm>
              <a:off x="2392" y="3859"/>
              <a:ext cx="35" cy="18"/>
            </a:xfrm>
            <a:custGeom>
              <a:avLst/>
              <a:gdLst>
                <a:gd name="T0" fmla="*/ 31 w 35"/>
                <a:gd name="T1" fmla="*/ 0 h 18"/>
                <a:gd name="T2" fmla="*/ 31 w 35"/>
                <a:gd name="T3" fmla="*/ 0 h 18"/>
                <a:gd name="T4" fmla="*/ 18 w 35"/>
                <a:gd name="T5" fmla="*/ 9 h 18"/>
                <a:gd name="T6" fmla="*/ 10 w 35"/>
                <a:gd name="T7" fmla="*/ 11 h 18"/>
                <a:gd name="T8" fmla="*/ 8 w 35"/>
                <a:gd name="T9" fmla="*/ 8 h 18"/>
                <a:gd name="T10" fmla="*/ 8 w 35"/>
                <a:gd name="T11" fmla="*/ 8 h 18"/>
                <a:gd name="T12" fmla="*/ 0 w 35"/>
                <a:gd name="T13" fmla="*/ 11 h 18"/>
                <a:gd name="T14" fmla="*/ 3 w 35"/>
                <a:gd name="T15" fmla="*/ 16 h 18"/>
                <a:gd name="T16" fmla="*/ 10 w 35"/>
                <a:gd name="T17" fmla="*/ 18 h 18"/>
                <a:gd name="T18" fmla="*/ 21 w 35"/>
                <a:gd name="T19" fmla="*/ 17 h 18"/>
                <a:gd name="T20" fmla="*/ 35 w 35"/>
                <a:gd name="T21" fmla="*/ 5 h 18"/>
                <a:gd name="T22" fmla="*/ 35 w 35"/>
                <a:gd name="T23" fmla="*/ 5 h 18"/>
                <a:gd name="T24" fmla="*/ 31 w 35"/>
                <a:gd name="T25" fmla="*/ 0 h 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5"/>
                <a:gd name="T40" fmla="*/ 0 h 18"/>
                <a:gd name="T41" fmla="*/ 35 w 35"/>
                <a:gd name="T42" fmla="*/ 18 h 1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5" h="18">
                  <a:moveTo>
                    <a:pt x="31" y="0"/>
                  </a:moveTo>
                  <a:lnTo>
                    <a:pt x="31" y="0"/>
                  </a:lnTo>
                  <a:lnTo>
                    <a:pt x="18" y="9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0" y="11"/>
                  </a:lnTo>
                  <a:lnTo>
                    <a:pt x="3" y="16"/>
                  </a:lnTo>
                  <a:lnTo>
                    <a:pt x="10" y="18"/>
                  </a:lnTo>
                  <a:lnTo>
                    <a:pt x="21" y="17"/>
                  </a:lnTo>
                  <a:lnTo>
                    <a:pt x="35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5" name="Freeform 133"/>
            <p:cNvSpPr>
              <a:spLocks/>
            </p:cNvSpPr>
            <p:nvPr/>
          </p:nvSpPr>
          <p:spPr bwMode="auto">
            <a:xfrm>
              <a:off x="2423" y="3811"/>
              <a:ext cx="96" cy="53"/>
            </a:xfrm>
            <a:custGeom>
              <a:avLst/>
              <a:gdLst>
                <a:gd name="T0" fmla="*/ 96 w 96"/>
                <a:gd name="T1" fmla="*/ 0 h 53"/>
                <a:gd name="T2" fmla="*/ 96 w 96"/>
                <a:gd name="T3" fmla="*/ 0 h 53"/>
                <a:gd name="T4" fmla="*/ 84 w 96"/>
                <a:gd name="T5" fmla="*/ 3 h 53"/>
                <a:gd name="T6" fmla="*/ 72 w 96"/>
                <a:gd name="T7" fmla="*/ 5 h 53"/>
                <a:gd name="T8" fmla="*/ 58 w 96"/>
                <a:gd name="T9" fmla="*/ 9 h 53"/>
                <a:gd name="T10" fmla="*/ 44 w 96"/>
                <a:gd name="T11" fmla="*/ 15 h 53"/>
                <a:gd name="T12" fmla="*/ 31 w 96"/>
                <a:gd name="T13" fmla="*/ 22 h 53"/>
                <a:gd name="T14" fmla="*/ 20 w 96"/>
                <a:gd name="T15" fmla="*/ 30 h 53"/>
                <a:gd name="T16" fmla="*/ 9 w 96"/>
                <a:gd name="T17" fmla="*/ 38 h 53"/>
                <a:gd name="T18" fmla="*/ 0 w 96"/>
                <a:gd name="T19" fmla="*/ 48 h 53"/>
                <a:gd name="T20" fmla="*/ 4 w 96"/>
                <a:gd name="T21" fmla="*/ 53 h 53"/>
                <a:gd name="T22" fmla="*/ 14 w 96"/>
                <a:gd name="T23" fmla="*/ 46 h 53"/>
                <a:gd name="T24" fmla="*/ 25 w 96"/>
                <a:gd name="T25" fmla="*/ 38 h 53"/>
                <a:gd name="T26" fmla="*/ 36 w 96"/>
                <a:gd name="T27" fmla="*/ 30 h 53"/>
                <a:gd name="T28" fmla="*/ 47 w 96"/>
                <a:gd name="T29" fmla="*/ 22 h 53"/>
                <a:gd name="T30" fmla="*/ 60 w 96"/>
                <a:gd name="T31" fmla="*/ 17 h 53"/>
                <a:gd name="T32" fmla="*/ 72 w 96"/>
                <a:gd name="T33" fmla="*/ 13 h 53"/>
                <a:gd name="T34" fmla="*/ 84 w 96"/>
                <a:gd name="T35" fmla="*/ 11 h 53"/>
                <a:gd name="T36" fmla="*/ 96 w 96"/>
                <a:gd name="T37" fmla="*/ 11 h 53"/>
                <a:gd name="T38" fmla="*/ 96 w 96"/>
                <a:gd name="T39" fmla="*/ 11 h 53"/>
                <a:gd name="T40" fmla="*/ 96 w 96"/>
                <a:gd name="T41" fmla="*/ 0 h 5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6"/>
                <a:gd name="T64" fmla="*/ 0 h 53"/>
                <a:gd name="T65" fmla="*/ 96 w 96"/>
                <a:gd name="T66" fmla="*/ 53 h 5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6" h="53">
                  <a:moveTo>
                    <a:pt x="96" y="0"/>
                  </a:moveTo>
                  <a:lnTo>
                    <a:pt x="96" y="0"/>
                  </a:lnTo>
                  <a:lnTo>
                    <a:pt x="84" y="3"/>
                  </a:lnTo>
                  <a:lnTo>
                    <a:pt x="72" y="5"/>
                  </a:lnTo>
                  <a:lnTo>
                    <a:pt x="58" y="9"/>
                  </a:lnTo>
                  <a:lnTo>
                    <a:pt x="44" y="15"/>
                  </a:lnTo>
                  <a:lnTo>
                    <a:pt x="31" y="22"/>
                  </a:lnTo>
                  <a:lnTo>
                    <a:pt x="20" y="30"/>
                  </a:lnTo>
                  <a:lnTo>
                    <a:pt x="9" y="38"/>
                  </a:lnTo>
                  <a:lnTo>
                    <a:pt x="0" y="48"/>
                  </a:lnTo>
                  <a:lnTo>
                    <a:pt x="4" y="53"/>
                  </a:lnTo>
                  <a:lnTo>
                    <a:pt x="14" y="46"/>
                  </a:lnTo>
                  <a:lnTo>
                    <a:pt x="25" y="38"/>
                  </a:lnTo>
                  <a:lnTo>
                    <a:pt x="36" y="30"/>
                  </a:lnTo>
                  <a:lnTo>
                    <a:pt x="47" y="22"/>
                  </a:lnTo>
                  <a:lnTo>
                    <a:pt x="60" y="17"/>
                  </a:lnTo>
                  <a:lnTo>
                    <a:pt x="72" y="13"/>
                  </a:lnTo>
                  <a:lnTo>
                    <a:pt x="84" y="11"/>
                  </a:lnTo>
                  <a:lnTo>
                    <a:pt x="96" y="11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6" name="Freeform 134"/>
            <p:cNvSpPr>
              <a:spLocks/>
            </p:cNvSpPr>
            <p:nvPr/>
          </p:nvSpPr>
          <p:spPr bwMode="auto">
            <a:xfrm>
              <a:off x="2519" y="3811"/>
              <a:ext cx="131" cy="62"/>
            </a:xfrm>
            <a:custGeom>
              <a:avLst/>
              <a:gdLst>
                <a:gd name="T0" fmla="*/ 131 w 131"/>
                <a:gd name="T1" fmla="*/ 57 h 62"/>
                <a:gd name="T2" fmla="*/ 131 w 131"/>
                <a:gd name="T3" fmla="*/ 57 h 62"/>
                <a:gd name="T4" fmla="*/ 120 w 131"/>
                <a:gd name="T5" fmla="*/ 47 h 62"/>
                <a:gd name="T6" fmla="*/ 105 w 131"/>
                <a:gd name="T7" fmla="*/ 38 h 62"/>
                <a:gd name="T8" fmla="*/ 88 w 131"/>
                <a:gd name="T9" fmla="*/ 29 h 62"/>
                <a:gd name="T10" fmla="*/ 68 w 131"/>
                <a:gd name="T11" fmla="*/ 21 h 62"/>
                <a:gd name="T12" fmla="*/ 50 w 131"/>
                <a:gd name="T13" fmla="*/ 13 h 62"/>
                <a:gd name="T14" fmla="*/ 31 w 131"/>
                <a:gd name="T15" fmla="*/ 7 h 62"/>
                <a:gd name="T16" fmla="*/ 14 w 131"/>
                <a:gd name="T17" fmla="*/ 3 h 62"/>
                <a:gd name="T18" fmla="*/ 0 w 131"/>
                <a:gd name="T19" fmla="*/ 0 h 62"/>
                <a:gd name="T20" fmla="*/ 0 w 131"/>
                <a:gd name="T21" fmla="*/ 11 h 62"/>
                <a:gd name="T22" fmla="*/ 14 w 131"/>
                <a:gd name="T23" fmla="*/ 11 h 62"/>
                <a:gd name="T24" fmla="*/ 28 w 131"/>
                <a:gd name="T25" fmla="*/ 15 h 62"/>
                <a:gd name="T26" fmla="*/ 48 w 131"/>
                <a:gd name="T27" fmla="*/ 21 h 62"/>
                <a:gd name="T28" fmla="*/ 66 w 131"/>
                <a:gd name="T29" fmla="*/ 29 h 62"/>
                <a:gd name="T30" fmla="*/ 85 w 131"/>
                <a:gd name="T31" fmla="*/ 37 h 62"/>
                <a:gd name="T32" fmla="*/ 102 w 131"/>
                <a:gd name="T33" fmla="*/ 46 h 62"/>
                <a:gd name="T34" fmla="*/ 116 w 131"/>
                <a:gd name="T35" fmla="*/ 55 h 62"/>
                <a:gd name="T36" fmla="*/ 126 w 131"/>
                <a:gd name="T37" fmla="*/ 62 h 62"/>
                <a:gd name="T38" fmla="*/ 126 w 131"/>
                <a:gd name="T39" fmla="*/ 62 h 62"/>
                <a:gd name="T40" fmla="*/ 131 w 131"/>
                <a:gd name="T41" fmla="*/ 57 h 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31"/>
                <a:gd name="T64" fmla="*/ 0 h 62"/>
                <a:gd name="T65" fmla="*/ 131 w 131"/>
                <a:gd name="T66" fmla="*/ 62 h 6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31" h="62">
                  <a:moveTo>
                    <a:pt x="131" y="57"/>
                  </a:moveTo>
                  <a:lnTo>
                    <a:pt x="131" y="57"/>
                  </a:lnTo>
                  <a:lnTo>
                    <a:pt x="120" y="47"/>
                  </a:lnTo>
                  <a:lnTo>
                    <a:pt x="105" y="38"/>
                  </a:lnTo>
                  <a:lnTo>
                    <a:pt x="88" y="29"/>
                  </a:lnTo>
                  <a:lnTo>
                    <a:pt x="68" y="21"/>
                  </a:lnTo>
                  <a:lnTo>
                    <a:pt x="50" y="13"/>
                  </a:lnTo>
                  <a:lnTo>
                    <a:pt x="31" y="7"/>
                  </a:lnTo>
                  <a:lnTo>
                    <a:pt x="14" y="3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4" y="11"/>
                  </a:lnTo>
                  <a:lnTo>
                    <a:pt x="28" y="15"/>
                  </a:lnTo>
                  <a:lnTo>
                    <a:pt x="48" y="21"/>
                  </a:lnTo>
                  <a:lnTo>
                    <a:pt x="66" y="29"/>
                  </a:lnTo>
                  <a:lnTo>
                    <a:pt x="85" y="37"/>
                  </a:lnTo>
                  <a:lnTo>
                    <a:pt x="102" y="46"/>
                  </a:lnTo>
                  <a:lnTo>
                    <a:pt x="116" y="55"/>
                  </a:lnTo>
                  <a:lnTo>
                    <a:pt x="126" y="62"/>
                  </a:lnTo>
                  <a:lnTo>
                    <a:pt x="131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7" name="Freeform 135"/>
            <p:cNvSpPr>
              <a:spLocks/>
            </p:cNvSpPr>
            <p:nvPr/>
          </p:nvSpPr>
          <p:spPr bwMode="auto">
            <a:xfrm>
              <a:off x="2645" y="3864"/>
              <a:ext cx="25" cy="20"/>
            </a:xfrm>
            <a:custGeom>
              <a:avLst/>
              <a:gdLst>
                <a:gd name="T0" fmla="*/ 17 w 25"/>
                <a:gd name="T1" fmla="*/ 8 h 20"/>
                <a:gd name="T2" fmla="*/ 16 w 25"/>
                <a:gd name="T3" fmla="*/ 4 h 20"/>
                <a:gd name="T4" fmla="*/ 15 w 25"/>
                <a:gd name="T5" fmla="*/ 8 h 20"/>
                <a:gd name="T6" fmla="*/ 16 w 25"/>
                <a:gd name="T7" fmla="*/ 11 h 20"/>
                <a:gd name="T8" fmla="*/ 16 w 25"/>
                <a:gd name="T9" fmla="*/ 12 h 20"/>
                <a:gd name="T10" fmla="*/ 5 w 25"/>
                <a:gd name="T11" fmla="*/ 4 h 20"/>
                <a:gd name="T12" fmla="*/ 0 w 25"/>
                <a:gd name="T13" fmla="*/ 9 h 20"/>
                <a:gd name="T14" fmla="*/ 14 w 25"/>
                <a:gd name="T15" fmla="*/ 20 h 20"/>
                <a:gd name="T16" fmla="*/ 24 w 25"/>
                <a:gd name="T17" fmla="*/ 16 h 20"/>
                <a:gd name="T18" fmla="*/ 25 w 25"/>
                <a:gd name="T19" fmla="*/ 8 h 20"/>
                <a:gd name="T20" fmla="*/ 24 w 25"/>
                <a:gd name="T21" fmla="*/ 4 h 20"/>
                <a:gd name="T22" fmla="*/ 22 w 25"/>
                <a:gd name="T23" fmla="*/ 0 h 20"/>
                <a:gd name="T24" fmla="*/ 24 w 25"/>
                <a:gd name="T25" fmla="*/ 4 h 20"/>
                <a:gd name="T26" fmla="*/ 24 w 25"/>
                <a:gd name="T27" fmla="*/ 2 h 20"/>
                <a:gd name="T28" fmla="*/ 22 w 25"/>
                <a:gd name="T29" fmla="*/ 0 h 20"/>
                <a:gd name="T30" fmla="*/ 17 w 25"/>
                <a:gd name="T31" fmla="*/ 8 h 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5"/>
                <a:gd name="T49" fmla="*/ 0 h 20"/>
                <a:gd name="T50" fmla="*/ 25 w 25"/>
                <a:gd name="T51" fmla="*/ 20 h 2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5" h="20">
                  <a:moveTo>
                    <a:pt x="17" y="8"/>
                  </a:moveTo>
                  <a:lnTo>
                    <a:pt x="16" y="4"/>
                  </a:lnTo>
                  <a:lnTo>
                    <a:pt x="15" y="8"/>
                  </a:lnTo>
                  <a:lnTo>
                    <a:pt x="16" y="11"/>
                  </a:lnTo>
                  <a:lnTo>
                    <a:pt x="16" y="12"/>
                  </a:lnTo>
                  <a:lnTo>
                    <a:pt x="5" y="4"/>
                  </a:lnTo>
                  <a:lnTo>
                    <a:pt x="0" y="9"/>
                  </a:lnTo>
                  <a:lnTo>
                    <a:pt x="14" y="20"/>
                  </a:lnTo>
                  <a:lnTo>
                    <a:pt x="24" y="16"/>
                  </a:lnTo>
                  <a:lnTo>
                    <a:pt x="25" y="8"/>
                  </a:lnTo>
                  <a:lnTo>
                    <a:pt x="24" y="4"/>
                  </a:lnTo>
                  <a:lnTo>
                    <a:pt x="22" y="0"/>
                  </a:lnTo>
                  <a:lnTo>
                    <a:pt x="24" y="4"/>
                  </a:lnTo>
                  <a:lnTo>
                    <a:pt x="24" y="2"/>
                  </a:lnTo>
                  <a:lnTo>
                    <a:pt x="22" y="0"/>
                  </a:lnTo>
                  <a:lnTo>
                    <a:pt x="17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8" name="Freeform 136"/>
            <p:cNvSpPr>
              <a:spLocks/>
            </p:cNvSpPr>
            <p:nvPr/>
          </p:nvSpPr>
          <p:spPr bwMode="auto">
            <a:xfrm>
              <a:off x="2396" y="3816"/>
              <a:ext cx="269" cy="81"/>
            </a:xfrm>
            <a:custGeom>
              <a:avLst/>
              <a:gdLst>
                <a:gd name="T0" fmla="*/ 269 w 269"/>
                <a:gd name="T1" fmla="*/ 52 h 81"/>
                <a:gd name="T2" fmla="*/ 269 w 269"/>
                <a:gd name="T3" fmla="*/ 56 h 81"/>
                <a:gd name="T4" fmla="*/ 269 w 269"/>
                <a:gd name="T5" fmla="*/ 61 h 81"/>
                <a:gd name="T6" fmla="*/ 264 w 269"/>
                <a:gd name="T7" fmla="*/ 64 h 81"/>
                <a:gd name="T8" fmla="*/ 252 w 269"/>
                <a:gd name="T9" fmla="*/ 55 h 81"/>
                <a:gd name="T10" fmla="*/ 241 w 269"/>
                <a:gd name="T11" fmla="*/ 46 h 81"/>
                <a:gd name="T12" fmla="*/ 226 w 269"/>
                <a:gd name="T13" fmla="*/ 37 h 81"/>
                <a:gd name="T14" fmla="*/ 210 w 269"/>
                <a:gd name="T15" fmla="*/ 28 h 81"/>
                <a:gd name="T16" fmla="*/ 190 w 269"/>
                <a:gd name="T17" fmla="*/ 20 h 81"/>
                <a:gd name="T18" fmla="*/ 172 w 269"/>
                <a:gd name="T19" fmla="*/ 12 h 81"/>
                <a:gd name="T20" fmla="*/ 153 w 269"/>
                <a:gd name="T21" fmla="*/ 6 h 81"/>
                <a:gd name="T22" fmla="*/ 137 w 269"/>
                <a:gd name="T23" fmla="*/ 2 h 81"/>
                <a:gd name="T24" fmla="*/ 123 w 269"/>
                <a:gd name="T25" fmla="*/ 0 h 81"/>
                <a:gd name="T26" fmla="*/ 111 w 269"/>
                <a:gd name="T27" fmla="*/ 2 h 81"/>
                <a:gd name="T28" fmla="*/ 99 w 269"/>
                <a:gd name="T29" fmla="*/ 4 h 81"/>
                <a:gd name="T30" fmla="*/ 86 w 269"/>
                <a:gd name="T31" fmla="*/ 8 h 81"/>
                <a:gd name="T32" fmla="*/ 73 w 269"/>
                <a:gd name="T33" fmla="*/ 13 h 81"/>
                <a:gd name="T34" fmla="*/ 60 w 269"/>
                <a:gd name="T35" fmla="*/ 21 h 81"/>
                <a:gd name="T36" fmla="*/ 50 w 269"/>
                <a:gd name="T37" fmla="*/ 29 h 81"/>
                <a:gd name="T38" fmla="*/ 39 w 269"/>
                <a:gd name="T39" fmla="*/ 37 h 81"/>
                <a:gd name="T40" fmla="*/ 29 w 269"/>
                <a:gd name="T41" fmla="*/ 46 h 81"/>
                <a:gd name="T42" fmla="*/ 16 w 269"/>
                <a:gd name="T43" fmla="*/ 56 h 81"/>
                <a:gd name="T44" fmla="*/ 6 w 269"/>
                <a:gd name="T45" fmla="*/ 57 h 81"/>
                <a:gd name="T46" fmla="*/ 1 w 269"/>
                <a:gd name="T47" fmla="*/ 55 h 81"/>
                <a:gd name="T48" fmla="*/ 0 w 269"/>
                <a:gd name="T49" fmla="*/ 52 h 81"/>
                <a:gd name="T50" fmla="*/ 1 w 269"/>
                <a:gd name="T51" fmla="*/ 60 h 81"/>
                <a:gd name="T52" fmla="*/ 11 w 269"/>
                <a:gd name="T53" fmla="*/ 65 h 81"/>
                <a:gd name="T54" fmla="*/ 27 w 269"/>
                <a:gd name="T55" fmla="*/ 70 h 81"/>
                <a:gd name="T56" fmla="*/ 47 w 269"/>
                <a:gd name="T57" fmla="*/ 74 h 81"/>
                <a:gd name="T58" fmla="*/ 69 w 269"/>
                <a:gd name="T59" fmla="*/ 77 h 81"/>
                <a:gd name="T60" fmla="*/ 91 w 269"/>
                <a:gd name="T61" fmla="*/ 79 h 81"/>
                <a:gd name="T62" fmla="*/ 111 w 269"/>
                <a:gd name="T63" fmla="*/ 81 h 81"/>
                <a:gd name="T64" fmla="*/ 128 w 269"/>
                <a:gd name="T65" fmla="*/ 81 h 81"/>
                <a:gd name="T66" fmla="*/ 146 w 269"/>
                <a:gd name="T67" fmla="*/ 81 h 81"/>
                <a:gd name="T68" fmla="*/ 168 w 269"/>
                <a:gd name="T69" fmla="*/ 81 h 81"/>
                <a:gd name="T70" fmla="*/ 194 w 269"/>
                <a:gd name="T71" fmla="*/ 79 h 81"/>
                <a:gd name="T72" fmla="*/ 218 w 269"/>
                <a:gd name="T73" fmla="*/ 78 h 81"/>
                <a:gd name="T74" fmla="*/ 241 w 269"/>
                <a:gd name="T75" fmla="*/ 74 h 81"/>
                <a:gd name="T76" fmla="*/ 258 w 269"/>
                <a:gd name="T77" fmla="*/ 69 h 81"/>
                <a:gd name="T78" fmla="*/ 268 w 269"/>
                <a:gd name="T79" fmla="*/ 63 h 81"/>
                <a:gd name="T80" fmla="*/ 269 w 269"/>
                <a:gd name="T81" fmla="*/ 52 h 8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69"/>
                <a:gd name="T124" fmla="*/ 0 h 81"/>
                <a:gd name="T125" fmla="*/ 269 w 269"/>
                <a:gd name="T126" fmla="*/ 81 h 8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69" h="81">
                  <a:moveTo>
                    <a:pt x="269" y="52"/>
                  </a:moveTo>
                  <a:lnTo>
                    <a:pt x="269" y="56"/>
                  </a:lnTo>
                  <a:lnTo>
                    <a:pt x="269" y="61"/>
                  </a:lnTo>
                  <a:lnTo>
                    <a:pt x="264" y="64"/>
                  </a:lnTo>
                  <a:lnTo>
                    <a:pt x="252" y="55"/>
                  </a:lnTo>
                  <a:lnTo>
                    <a:pt x="241" y="46"/>
                  </a:lnTo>
                  <a:lnTo>
                    <a:pt x="226" y="37"/>
                  </a:lnTo>
                  <a:lnTo>
                    <a:pt x="210" y="28"/>
                  </a:lnTo>
                  <a:lnTo>
                    <a:pt x="190" y="20"/>
                  </a:lnTo>
                  <a:lnTo>
                    <a:pt x="172" y="12"/>
                  </a:lnTo>
                  <a:lnTo>
                    <a:pt x="153" y="6"/>
                  </a:lnTo>
                  <a:lnTo>
                    <a:pt x="137" y="2"/>
                  </a:lnTo>
                  <a:lnTo>
                    <a:pt x="123" y="0"/>
                  </a:lnTo>
                  <a:lnTo>
                    <a:pt x="111" y="2"/>
                  </a:lnTo>
                  <a:lnTo>
                    <a:pt x="99" y="4"/>
                  </a:lnTo>
                  <a:lnTo>
                    <a:pt x="86" y="8"/>
                  </a:lnTo>
                  <a:lnTo>
                    <a:pt x="73" y="13"/>
                  </a:lnTo>
                  <a:lnTo>
                    <a:pt x="60" y="21"/>
                  </a:lnTo>
                  <a:lnTo>
                    <a:pt x="50" y="29"/>
                  </a:lnTo>
                  <a:lnTo>
                    <a:pt x="39" y="37"/>
                  </a:lnTo>
                  <a:lnTo>
                    <a:pt x="29" y="46"/>
                  </a:lnTo>
                  <a:lnTo>
                    <a:pt x="16" y="56"/>
                  </a:lnTo>
                  <a:lnTo>
                    <a:pt x="6" y="57"/>
                  </a:lnTo>
                  <a:lnTo>
                    <a:pt x="1" y="55"/>
                  </a:lnTo>
                  <a:lnTo>
                    <a:pt x="0" y="52"/>
                  </a:lnTo>
                  <a:lnTo>
                    <a:pt x="1" y="60"/>
                  </a:lnTo>
                  <a:lnTo>
                    <a:pt x="11" y="65"/>
                  </a:lnTo>
                  <a:lnTo>
                    <a:pt x="27" y="70"/>
                  </a:lnTo>
                  <a:lnTo>
                    <a:pt x="47" y="74"/>
                  </a:lnTo>
                  <a:lnTo>
                    <a:pt x="69" y="77"/>
                  </a:lnTo>
                  <a:lnTo>
                    <a:pt x="91" y="79"/>
                  </a:lnTo>
                  <a:lnTo>
                    <a:pt x="111" y="81"/>
                  </a:lnTo>
                  <a:lnTo>
                    <a:pt x="128" y="81"/>
                  </a:lnTo>
                  <a:lnTo>
                    <a:pt x="146" y="81"/>
                  </a:lnTo>
                  <a:lnTo>
                    <a:pt x="168" y="81"/>
                  </a:lnTo>
                  <a:lnTo>
                    <a:pt x="194" y="79"/>
                  </a:lnTo>
                  <a:lnTo>
                    <a:pt x="218" y="78"/>
                  </a:lnTo>
                  <a:lnTo>
                    <a:pt x="241" y="74"/>
                  </a:lnTo>
                  <a:lnTo>
                    <a:pt x="258" y="69"/>
                  </a:lnTo>
                  <a:lnTo>
                    <a:pt x="268" y="63"/>
                  </a:lnTo>
                  <a:lnTo>
                    <a:pt x="269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39" name="Freeform 137"/>
            <p:cNvSpPr>
              <a:spLocks/>
            </p:cNvSpPr>
            <p:nvPr/>
          </p:nvSpPr>
          <p:spPr bwMode="auto">
            <a:xfrm>
              <a:off x="2496" y="3866"/>
              <a:ext cx="53" cy="22"/>
            </a:xfrm>
            <a:custGeom>
              <a:avLst/>
              <a:gdLst>
                <a:gd name="T0" fmla="*/ 5 w 53"/>
                <a:gd name="T1" fmla="*/ 0 h 22"/>
                <a:gd name="T2" fmla="*/ 10 w 53"/>
                <a:gd name="T3" fmla="*/ 2 h 22"/>
                <a:gd name="T4" fmla="*/ 15 w 53"/>
                <a:gd name="T5" fmla="*/ 5 h 22"/>
                <a:gd name="T6" fmla="*/ 21 w 53"/>
                <a:gd name="T7" fmla="*/ 6 h 22"/>
                <a:gd name="T8" fmla="*/ 27 w 53"/>
                <a:gd name="T9" fmla="*/ 7 h 22"/>
                <a:gd name="T10" fmla="*/ 32 w 53"/>
                <a:gd name="T11" fmla="*/ 7 h 22"/>
                <a:gd name="T12" fmla="*/ 38 w 53"/>
                <a:gd name="T13" fmla="*/ 7 h 22"/>
                <a:gd name="T14" fmla="*/ 43 w 53"/>
                <a:gd name="T15" fmla="*/ 6 h 22"/>
                <a:gd name="T16" fmla="*/ 48 w 53"/>
                <a:gd name="T17" fmla="*/ 5 h 22"/>
                <a:gd name="T18" fmla="*/ 53 w 53"/>
                <a:gd name="T19" fmla="*/ 5 h 22"/>
                <a:gd name="T20" fmla="*/ 51 w 53"/>
                <a:gd name="T21" fmla="*/ 11 h 22"/>
                <a:gd name="T22" fmla="*/ 44 w 53"/>
                <a:gd name="T23" fmla="*/ 18 h 22"/>
                <a:gd name="T24" fmla="*/ 32 w 53"/>
                <a:gd name="T25" fmla="*/ 22 h 22"/>
                <a:gd name="T26" fmla="*/ 25 w 53"/>
                <a:gd name="T27" fmla="*/ 20 h 22"/>
                <a:gd name="T28" fmla="*/ 17 w 53"/>
                <a:gd name="T29" fmla="*/ 19 h 22"/>
                <a:gd name="T30" fmla="*/ 11 w 53"/>
                <a:gd name="T31" fmla="*/ 16 h 22"/>
                <a:gd name="T32" fmla="*/ 7 w 53"/>
                <a:gd name="T33" fmla="*/ 13 h 22"/>
                <a:gd name="T34" fmla="*/ 2 w 53"/>
                <a:gd name="T35" fmla="*/ 10 h 22"/>
                <a:gd name="T36" fmla="*/ 0 w 53"/>
                <a:gd name="T37" fmla="*/ 6 h 22"/>
                <a:gd name="T38" fmla="*/ 2 w 53"/>
                <a:gd name="T39" fmla="*/ 2 h 22"/>
                <a:gd name="T40" fmla="*/ 5 w 53"/>
                <a:gd name="T41" fmla="*/ 0 h 2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3"/>
                <a:gd name="T64" fmla="*/ 0 h 22"/>
                <a:gd name="T65" fmla="*/ 53 w 53"/>
                <a:gd name="T66" fmla="*/ 22 h 2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3" h="22">
                  <a:moveTo>
                    <a:pt x="5" y="0"/>
                  </a:moveTo>
                  <a:lnTo>
                    <a:pt x="10" y="2"/>
                  </a:lnTo>
                  <a:lnTo>
                    <a:pt x="15" y="5"/>
                  </a:lnTo>
                  <a:lnTo>
                    <a:pt x="21" y="6"/>
                  </a:lnTo>
                  <a:lnTo>
                    <a:pt x="27" y="7"/>
                  </a:lnTo>
                  <a:lnTo>
                    <a:pt x="32" y="7"/>
                  </a:lnTo>
                  <a:lnTo>
                    <a:pt x="38" y="7"/>
                  </a:lnTo>
                  <a:lnTo>
                    <a:pt x="43" y="6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1" y="11"/>
                  </a:lnTo>
                  <a:lnTo>
                    <a:pt x="44" y="18"/>
                  </a:lnTo>
                  <a:lnTo>
                    <a:pt x="32" y="22"/>
                  </a:lnTo>
                  <a:lnTo>
                    <a:pt x="25" y="20"/>
                  </a:lnTo>
                  <a:lnTo>
                    <a:pt x="17" y="19"/>
                  </a:lnTo>
                  <a:lnTo>
                    <a:pt x="11" y="16"/>
                  </a:lnTo>
                  <a:lnTo>
                    <a:pt x="7" y="13"/>
                  </a:lnTo>
                  <a:lnTo>
                    <a:pt x="2" y="10"/>
                  </a:lnTo>
                  <a:lnTo>
                    <a:pt x="0" y="6"/>
                  </a:lnTo>
                  <a:lnTo>
                    <a:pt x="2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FCCD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0" name="Freeform 138"/>
            <p:cNvSpPr>
              <a:spLocks/>
            </p:cNvSpPr>
            <p:nvPr/>
          </p:nvSpPr>
          <p:spPr bwMode="auto">
            <a:xfrm>
              <a:off x="2505" y="1575"/>
              <a:ext cx="57" cy="59"/>
            </a:xfrm>
            <a:custGeom>
              <a:avLst/>
              <a:gdLst>
                <a:gd name="T0" fmla="*/ 57 w 57"/>
                <a:gd name="T1" fmla="*/ 22 h 59"/>
                <a:gd name="T2" fmla="*/ 57 w 57"/>
                <a:gd name="T3" fmla="*/ 17 h 59"/>
                <a:gd name="T4" fmla="*/ 56 w 57"/>
                <a:gd name="T5" fmla="*/ 13 h 59"/>
                <a:gd name="T6" fmla="*/ 52 w 57"/>
                <a:gd name="T7" fmla="*/ 8 h 59"/>
                <a:gd name="T8" fmla="*/ 47 w 57"/>
                <a:gd name="T9" fmla="*/ 4 h 59"/>
                <a:gd name="T10" fmla="*/ 41 w 57"/>
                <a:gd name="T11" fmla="*/ 2 h 59"/>
                <a:gd name="T12" fmla="*/ 34 w 57"/>
                <a:gd name="T13" fmla="*/ 0 h 59"/>
                <a:gd name="T14" fmla="*/ 27 w 57"/>
                <a:gd name="T15" fmla="*/ 0 h 59"/>
                <a:gd name="T16" fmla="*/ 18 w 57"/>
                <a:gd name="T17" fmla="*/ 3 h 59"/>
                <a:gd name="T18" fmla="*/ 11 w 57"/>
                <a:gd name="T19" fmla="*/ 8 h 59"/>
                <a:gd name="T20" fmla="*/ 5 w 57"/>
                <a:gd name="T21" fmla="*/ 16 h 59"/>
                <a:gd name="T22" fmla="*/ 1 w 57"/>
                <a:gd name="T23" fmla="*/ 25 h 59"/>
                <a:gd name="T24" fmla="*/ 0 w 57"/>
                <a:gd name="T25" fmla="*/ 34 h 59"/>
                <a:gd name="T26" fmla="*/ 1 w 57"/>
                <a:gd name="T27" fmla="*/ 43 h 59"/>
                <a:gd name="T28" fmla="*/ 6 w 57"/>
                <a:gd name="T29" fmla="*/ 51 h 59"/>
                <a:gd name="T30" fmla="*/ 13 w 57"/>
                <a:gd name="T31" fmla="*/ 56 h 59"/>
                <a:gd name="T32" fmla="*/ 25 w 57"/>
                <a:gd name="T33" fmla="*/ 59 h 59"/>
                <a:gd name="T34" fmla="*/ 41 w 57"/>
                <a:gd name="T35" fmla="*/ 56 h 59"/>
                <a:gd name="T36" fmla="*/ 41 w 57"/>
                <a:gd name="T37" fmla="*/ 48 h 59"/>
                <a:gd name="T38" fmla="*/ 34 w 57"/>
                <a:gd name="T39" fmla="*/ 41 h 59"/>
                <a:gd name="T40" fmla="*/ 30 w 57"/>
                <a:gd name="T41" fmla="*/ 37 h 59"/>
                <a:gd name="T42" fmla="*/ 29 w 57"/>
                <a:gd name="T43" fmla="*/ 33 h 59"/>
                <a:gd name="T44" fmla="*/ 28 w 57"/>
                <a:gd name="T45" fmla="*/ 25 h 59"/>
                <a:gd name="T46" fmla="*/ 30 w 57"/>
                <a:gd name="T47" fmla="*/ 20 h 59"/>
                <a:gd name="T48" fmla="*/ 40 w 57"/>
                <a:gd name="T49" fmla="*/ 21 h 59"/>
                <a:gd name="T50" fmla="*/ 51 w 57"/>
                <a:gd name="T51" fmla="*/ 26 h 59"/>
                <a:gd name="T52" fmla="*/ 56 w 57"/>
                <a:gd name="T53" fmla="*/ 25 h 59"/>
                <a:gd name="T54" fmla="*/ 57 w 57"/>
                <a:gd name="T55" fmla="*/ 24 h 59"/>
                <a:gd name="T56" fmla="*/ 57 w 57"/>
                <a:gd name="T57" fmla="*/ 22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59"/>
                <a:gd name="T89" fmla="*/ 57 w 57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59">
                  <a:moveTo>
                    <a:pt x="57" y="22"/>
                  </a:moveTo>
                  <a:lnTo>
                    <a:pt x="57" y="17"/>
                  </a:lnTo>
                  <a:lnTo>
                    <a:pt x="56" y="13"/>
                  </a:lnTo>
                  <a:lnTo>
                    <a:pt x="52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6"/>
                  </a:lnTo>
                  <a:lnTo>
                    <a:pt x="1" y="25"/>
                  </a:lnTo>
                  <a:lnTo>
                    <a:pt x="0" y="34"/>
                  </a:lnTo>
                  <a:lnTo>
                    <a:pt x="1" y="43"/>
                  </a:lnTo>
                  <a:lnTo>
                    <a:pt x="6" y="51"/>
                  </a:lnTo>
                  <a:lnTo>
                    <a:pt x="13" y="56"/>
                  </a:lnTo>
                  <a:lnTo>
                    <a:pt x="25" y="59"/>
                  </a:lnTo>
                  <a:lnTo>
                    <a:pt x="41" y="56"/>
                  </a:lnTo>
                  <a:lnTo>
                    <a:pt x="41" y="48"/>
                  </a:lnTo>
                  <a:lnTo>
                    <a:pt x="34" y="41"/>
                  </a:lnTo>
                  <a:lnTo>
                    <a:pt x="30" y="37"/>
                  </a:lnTo>
                  <a:lnTo>
                    <a:pt x="29" y="33"/>
                  </a:lnTo>
                  <a:lnTo>
                    <a:pt x="28" y="25"/>
                  </a:lnTo>
                  <a:lnTo>
                    <a:pt x="30" y="20"/>
                  </a:lnTo>
                  <a:lnTo>
                    <a:pt x="40" y="21"/>
                  </a:lnTo>
                  <a:lnTo>
                    <a:pt x="51" y="26"/>
                  </a:lnTo>
                  <a:lnTo>
                    <a:pt x="56" y="25"/>
                  </a:lnTo>
                  <a:lnTo>
                    <a:pt x="57" y="24"/>
                  </a:lnTo>
                  <a:lnTo>
                    <a:pt x="57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1" name="Freeform 139"/>
            <p:cNvSpPr>
              <a:spLocks/>
            </p:cNvSpPr>
            <p:nvPr/>
          </p:nvSpPr>
          <p:spPr bwMode="auto">
            <a:xfrm>
              <a:off x="2318" y="2133"/>
              <a:ext cx="89" cy="95"/>
            </a:xfrm>
            <a:custGeom>
              <a:avLst/>
              <a:gdLst>
                <a:gd name="T0" fmla="*/ 44 w 89"/>
                <a:gd name="T1" fmla="*/ 95 h 95"/>
                <a:gd name="T2" fmla="*/ 52 w 89"/>
                <a:gd name="T3" fmla="*/ 93 h 95"/>
                <a:gd name="T4" fmla="*/ 61 w 89"/>
                <a:gd name="T5" fmla="*/ 91 h 95"/>
                <a:gd name="T6" fmla="*/ 68 w 89"/>
                <a:gd name="T7" fmla="*/ 87 h 95"/>
                <a:gd name="T8" fmla="*/ 75 w 89"/>
                <a:gd name="T9" fmla="*/ 80 h 95"/>
                <a:gd name="T10" fmla="*/ 82 w 89"/>
                <a:gd name="T11" fmla="*/ 73 h 95"/>
                <a:gd name="T12" fmla="*/ 85 w 89"/>
                <a:gd name="T13" fmla="*/ 65 h 95"/>
                <a:gd name="T14" fmla="*/ 88 w 89"/>
                <a:gd name="T15" fmla="*/ 56 h 95"/>
                <a:gd name="T16" fmla="*/ 89 w 89"/>
                <a:gd name="T17" fmla="*/ 47 h 95"/>
                <a:gd name="T18" fmla="*/ 88 w 89"/>
                <a:gd name="T19" fmla="*/ 38 h 95"/>
                <a:gd name="T20" fmla="*/ 85 w 89"/>
                <a:gd name="T21" fmla="*/ 29 h 95"/>
                <a:gd name="T22" fmla="*/ 82 w 89"/>
                <a:gd name="T23" fmla="*/ 21 h 95"/>
                <a:gd name="T24" fmla="*/ 75 w 89"/>
                <a:gd name="T25" fmla="*/ 13 h 95"/>
                <a:gd name="T26" fmla="*/ 68 w 89"/>
                <a:gd name="T27" fmla="*/ 8 h 95"/>
                <a:gd name="T28" fmla="*/ 61 w 89"/>
                <a:gd name="T29" fmla="*/ 4 h 95"/>
                <a:gd name="T30" fmla="*/ 52 w 89"/>
                <a:gd name="T31" fmla="*/ 1 h 95"/>
                <a:gd name="T32" fmla="*/ 44 w 89"/>
                <a:gd name="T33" fmla="*/ 0 h 95"/>
                <a:gd name="T34" fmla="*/ 35 w 89"/>
                <a:gd name="T35" fmla="*/ 1 h 95"/>
                <a:gd name="T36" fmla="*/ 27 w 89"/>
                <a:gd name="T37" fmla="*/ 4 h 95"/>
                <a:gd name="T38" fmla="*/ 20 w 89"/>
                <a:gd name="T39" fmla="*/ 8 h 95"/>
                <a:gd name="T40" fmla="*/ 14 w 89"/>
                <a:gd name="T41" fmla="*/ 13 h 95"/>
                <a:gd name="T42" fmla="*/ 8 w 89"/>
                <a:gd name="T43" fmla="*/ 21 h 95"/>
                <a:gd name="T44" fmla="*/ 4 w 89"/>
                <a:gd name="T45" fmla="*/ 29 h 95"/>
                <a:gd name="T46" fmla="*/ 2 w 89"/>
                <a:gd name="T47" fmla="*/ 38 h 95"/>
                <a:gd name="T48" fmla="*/ 0 w 89"/>
                <a:gd name="T49" fmla="*/ 47 h 95"/>
                <a:gd name="T50" fmla="*/ 2 w 89"/>
                <a:gd name="T51" fmla="*/ 56 h 95"/>
                <a:gd name="T52" fmla="*/ 4 w 89"/>
                <a:gd name="T53" fmla="*/ 65 h 95"/>
                <a:gd name="T54" fmla="*/ 8 w 89"/>
                <a:gd name="T55" fmla="*/ 73 h 95"/>
                <a:gd name="T56" fmla="*/ 14 w 89"/>
                <a:gd name="T57" fmla="*/ 80 h 95"/>
                <a:gd name="T58" fmla="*/ 20 w 89"/>
                <a:gd name="T59" fmla="*/ 87 h 95"/>
                <a:gd name="T60" fmla="*/ 27 w 89"/>
                <a:gd name="T61" fmla="*/ 91 h 95"/>
                <a:gd name="T62" fmla="*/ 35 w 89"/>
                <a:gd name="T63" fmla="*/ 93 h 95"/>
                <a:gd name="T64" fmla="*/ 44 w 89"/>
                <a:gd name="T65" fmla="*/ 95 h 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5"/>
                <a:gd name="T101" fmla="*/ 89 w 89"/>
                <a:gd name="T102" fmla="*/ 95 h 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5">
                  <a:moveTo>
                    <a:pt x="44" y="95"/>
                  </a:moveTo>
                  <a:lnTo>
                    <a:pt x="52" y="93"/>
                  </a:lnTo>
                  <a:lnTo>
                    <a:pt x="61" y="91"/>
                  </a:lnTo>
                  <a:lnTo>
                    <a:pt x="68" y="87"/>
                  </a:lnTo>
                  <a:lnTo>
                    <a:pt x="75" y="80"/>
                  </a:lnTo>
                  <a:lnTo>
                    <a:pt x="82" y="73"/>
                  </a:lnTo>
                  <a:lnTo>
                    <a:pt x="85" y="65"/>
                  </a:lnTo>
                  <a:lnTo>
                    <a:pt x="88" y="56"/>
                  </a:lnTo>
                  <a:lnTo>
                    <a:pt x="89" y="47"/>
                  </a:lnTo>
                  <a:lnTo>
                    <a:pt x="88" y="38"/>
                  </a:lnTo>
                  <a:lnTo>
                    <a:pt x="85" y="29"/>
                  </a:lnTo>
                  <a:lnTo>
                    <a:pt x="82" y="21"/>
                  </a:lnTo>
                  <a:lnTo>
                    <a:pt x="75" y="13"/>
                  </a:lnTo>
                  <a:lnTo>
                    <a:pt x="68" y="8"/>
                  </a:lnTo>
                  <a:lnTo>
                    <a:pt x="61" y="4"/>
                  </a:lnTo>
                  <a:lnTo>
                    <a:pt x="52" y="1"/>
                  </a:lnTo>
                  <a:lnTo>
                    <a:pt x="44" y="0"/>
                  </a:lnTo>
                  <a:lnTo>
                    <a:pt x="35" y="1"/>
                  </a:lnTo>
                  <a:lnTo>
                    <a:pt x="27" y="4"/>
                  </a:lnTo>
                  <a:lnTo>
                    <a:pt x="20" y="8"/>
                  </a:lnTo>
                  <a:lnTo>
                    <a:pt x="14" y="13"/>
                  </a:lnTo>
                  <a:lnTo>
                    <a:pt x="8" y="21"/>
                  </a:lnTo>
                  <a:lnTo>
                    <a:pt x="4" y="29"/>
                  </a:lnTo>
                  <a:lnTo>
                    <a:pt x="2" y="38"/>
                  </a:lnTo>
                  <a:lnTo>
                    <a:pt x="0" y="47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8" y="73"/>
                  </a:lnTo>
                  <a:lnTo>
                    <a:pt x="14" y="80"/>
                  </a:lnTo>
                  <a:lnTo>
                    <a:pt x="20" y="87"/>
                  </a:lnTo>
                  <a:lnTo>
                    <a:pt x="27" y="91"/>
                  </a:lnTo>
                  <a:lnTo>
                    <a:pt x="35" y="93"/>
                  </a:lnTo>
                  <a:lnTo>
                    <a:pt x="44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2" name="Freeform 140"/>
            <p:cNvSpPr>
              <a:spLocks/>
            </p:cNvSpPr>
            <p:nvPr/>
          </p:nvSpPr>
          <p:spPr bwMode="auto">
            <a:xfrm>
              <a:off x="2645" y="2133"/>
              <a:ext cx="89" cy="95"/>
            </a:xfrm>
            <a:custGeom>
              <a:avLst/>
              <a:gdLst>
                <a:gd name="T0" fmla="*/ 44 w 89"/>
                <a:gd name="T1" fmla="*/ 95 h 95"/>
                <a:gd name="T2" fmla="*/ 53 w 89"/>
                <a:gd name="T3" fmla="*/ 93 h 95"/>
                <a:gd name="T4" fmla="*/ 61 w 89"/>
                <a:gd name="T5" fmla="*/ 91 h 95"/>
                <a:gd name="T6" fmla="*/ 68 w 89"/>
                <a:gd name="T7" fmla="*/ 87 h 95"/>
                <a:gd name="T8" fmla="*/ 76 w 89"/>
                <a:gd name="T9" fmla="*/ 80 h 95"/>
                <a:gd name="T10" fmla="*/ 82 w 89"/>
                <a:gd name="T11" fmla="*/ 73 h 95"/>
                <a:gd name="T12" fmla="*/ 85 w 89"/>
                <a:gd name="T13" fmla="*/ 65 h 95"/>
                <a:gd name="T14" fmla="*/ 88 w 89"/>
                <a:gd name="T15" fmla="*/ 56 h 95"/>
                <a:gd name="T16" fmla="*/ 89 w 89"/>
                <a:gd name="T17" fmla="*/ 47 h 95"/>
                <a:gd name="T18" fmla="*/ 88 w 89"/>
                <a:gd name="T19" fmla="*/ 38 h 95"/>
                <a:gd name="T20" fmla="*/ 85 w 89"/>
                <a:gd name="T21" fmla="*/ 29 h 95"/>
                <a:gd name="T22" fmla="*/ 82 w 89"/>
                <a:gd name="T23" fmla="*/ 21 h 95"/>
                <a:gd name="T24" fmla="*/ 76 w 89"/>
                <a:gd name="T25" fmla="*/ 13 h 95"/>
                <a:gd name="T26" fmla="*/ 68 w 89"/>
                <a:gd name="T27" fmla="*/ 8 h 95"/>
                <a:gd name="T28" fmla="*/ 61 w 89"/>
                <a:gd name="T29" fmla="*/ 4 h 95"/>
                <a:gd name="T30" fmla="*/ 53 w 89"/>
                <a:gd name="T31" fmla="*/ 1 h 95"/>
                <a:gd name="T32" fmla="*/ 44 w 89"/>
                <a:gd name="T33" fmla="*/ 0 h 95"/>
                <a:gd name="T34" fmla="*/ 36 w 89"/>
                <a:gd name="T35" fmla="*/ 1 h 95"/>
                <a:gd name="T36" fmla="*/ 27 w 89"/>
                <a:gd name="T37" fmla="*/ 4 h 95"/>
                <a:gd name="T38" fmla="*/ 20 w 89"/>
                <a:gd name="T39" fmla="*/ 8 h 95"/>
                <a:gd name="T40" fmla="*/ 14 w 89"/>
                <a:gd name="T41" fmla="*/ 13 h 95"/>
                <a:gd name="T42" fmla="*/ 8 w 89"/>
                <a:gd name="T43" fmla="*/ 21 h 95"/>
                <a:gd name="T44" fmla="*/ 4 w 89"/>
                <a:gd name="T45" fmla="*/ 29 h 95"/>
                <a:gd name="T46" fmla="*/ 2 w 89"/>
                <a:gd name="T47" fmla="*/ 38 h 95"/>
                <a:gd name="T48" fmla="*/ 0 w 89"/>
                <a:gd name="T49" fmla="*/ 47 h 95"/>
                <a:gd name="T50" fmla="*/ 2 w 89"/>
                <a:gd name="T51" fmla="*/ 56 h 95"/>
                <a:gd name="T52" fmla="*/ 4 w 89"/>
                <a:gd name="T53" fmla="*/ 65 h 95"/>
                <a:gd name="T54" fmla="*/ 8 w 89"/>
                <a:gd name="T55" fmla="*/ 73 h 95"/>
                <a:gd name="T56" fmla="*/ 14 w 89"/>
                <a:gd name="T57" fmla="*/ 80 h 95"/>
                <a:gd name="T58" fmla="*/ 20 w 89"/>
                <a:gd name="T59" fmla="*/ 87 h 95"/>
                <a:gd name="T60" fmla="*/ 27 w 89"/>
                <a:gd name="T61" fmla="*/ 91 h 95"/>
                <a:gd name="T62" fmla="*/ 36 w 89"/>
                <a:gd name="T63" fmla="*/ 93 h 95"/>
                <a:gd name="T64" fmla="*/ 44 w 89"/>
                <a:gd name="T65" fmla="*/ 95 h 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5"/>
                <a:gd name="T101" fmla="*/ 89 w 89"/>
                <a:gd name="T102" fmla="*/ 95 h 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5">
                  <a:moveTo>
                    <a:pt x="44" y="95"/>
                  </a:moveTo>
                  <a:lnTo>
                    <a:pt x="53" y="93"/>
                  </a:lnTo>
                  <a:lnTo>
                    <a:pt x="61" y="91"/>
                  </a:lnTo>
                  <a:lnTo>
                    <a:pt x="68" y="87"/>
                  </a:lnTo>
                  <a:lnTo>
                    <a:pt x="76" y="80"/>
                  </a:lnTo>
                  <a:lnTo>
                    <a:pt x="82" y="73"/>
                  </a:lnTo>
                  <a:lnTo>
                    <a:pt x="85" y="65"/>
                  </a:lnTo>
                  <a:lnTo>
                    <a:pt x="88" y="56"/>
                  </a:lnTo>
                  <a:lnTo>
                    <a:pt x="89" y="47"/>
                  </a:lnTo>
                  <a:lnTo>
                    <a:pt x="88" y="38"/>
                  </a:lnTo>
                  <a:lnTo>
                    <a:pt x="85" y="29"/>
                  </a:lnTo>
                  <a:lnTo>
                    <a:pt x="82" y="21"/>
                  </a:lnTo>
                  <a:lnTo>
                    <a:pt x="76" y="13"/>
                  </a:lnTo>
                  <a:lnTo>
                    <a:pt x="68" y="8"/>
                  </a:lnTo>
                  <a:lnTo>
                    <a:pt x="61" y="4"/>
                  </a:lnTo>
                  <a:lnTo>
                    <a:pt x="53" y="1"/>
                  </a:lnTo>
                  <a:lnTo>
                    <a:pt x="44" y="0"/>
                  </a:lnTo>
                  <a:lnTo>
                    <a:pt x="36" y="1"/>
                  </a:lnTo>
                  <a:lnTo>
                    <a:pt x="27" y="4"/>
                  </a:lnTo>
                  <a:lnTo>
                    <a:pt x="20" y="8"/>
                  </a:lnTo>
                  <a:lnTo>
                    <a:pt x="14" y="13"/>
                  </a:lnTo>
                  <a:lnTo>
                    <a:pt x="8" y="21"/>
                  </a:lnTo>
                  <a:lnTo>
                    <a:pt x="4" y="29"/>
                  </a:lnTo>
                  <a:lnTo>
                    <a:pt x="2" y="38"/>
                  </a:lnTo>
                  <a:lnTo>
                    <a:pt x="0" y="47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8" y="73"/>
                  </a:lnTo>
                  <a:lnTo>
                    <a:pt x="14" y="80"/>
                  </a:lnTo>
                  <a:lnTo>
                    <a:pt x="20" y="87"/>
                  </a:lnTo>
                  <a:lnTo>
                    <a:pt x="27" y="91"/>
                  </a:lnTo>
                  <a:lnTo>
                    <a:pt x="36" y="93"/>
                  </a:lnTo>
                  <a:lnTo>
                    <a:pt x="44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3" name="Freeform 141"/>
            <p:cNvSpPr>
              <a:spLocks/>
            </p:cNvSpPr>
            <p:nvPr/>
          </p:nvSpPr>
          <p:spPr bwMode="auto">
            <a:xfrm>
              <a:off x="2356" y="2123"/>
              <a:ext cx="333" cy="94"/>
            </a:xfrm>
            <a:custGeom>
              <a:avLst/>
              <a:gdLst>
                <a:gd name="T0" fmla="*/ 333 w 333"/>
                <a:gd name="T1" fmla="*/ 88 h 94"/>
                <a:gd name="T2" fmla="*/ 329 w 333"/>
                <a:gd name="T3" fmla="*/ 70 h 94"/>
                <a:gd name="T4" fmla="*/ 320 w 333"/>
                <a:gd name="T5" fmla="*/ 54 h 94"/>
                <a:gd name="T6" fmla="*/ 305 w 333"/>
                <a:gd name="T7" fmla="*/ 39 h 94"/>
                <a:gd name="T8" fmla="*/ 285 w 333"/>
                <a:gd name="T9" fmla="*/ 26 h 94"/>
                <a:gd name="T10" fmla="*/ 260 w 333"/>
                <a:gd name="T11" fmla="*/ 15 h 94"/>
                <a:gd name="T12" fmla="*/ 231 w 333"/>
                <a:gd name="T13" fmla="*/ 6 h 94"/>
                <a:gd name="T14" fmla="*/ 201 w 333"/>
                <a:gd name="T15" fmla="*/ 1 h 94"/>
                <a:gd name="T16" fmla="*/ 167 w 333"/>
                <a:gd name="T17" fmla="*/ 0 h 94"/>
                <a:gd name="T18" fmla="*/ 133 w 333"/>
                <a:gd name="T19" fmla="*/ 1 h 94"/>
                <a:gd name="T20" fmla="*/ 102 w 333"/>
                <a:gd name="T21" fmla="*/ 6 h 94"/>
                <a:gd name="T22" fmla="*/ 74 w 333"/>
                <a:gd name="T23" fmla="*/ 15 h 94"/>
                <a:gd name="T24" fmla="*/ 50 w 333"/>
                <a:gd name="T25" fmla="*/ 26 h 94"/>
                <a:gd name="T26" fmla="*/ 29 w 333"/>
                <a:gd name="T27" fmla="*/ 39 h 94"/>
                <a:gd name="T28" fmla="*/ 13 w 333"/>
                <a:gd name="T29" fmla="*/ 54 h 94"/>
                <a:gd name="T30" fmla="*/ 4 w 333"/>
                <a:gd name="T31" fmla="*/ 70 h 94"/>
                <a:gd name="T32" fmla="*/ 0 w 333"/>
                <a:gd name="T33" fmla="*/ 88 h 94"/>
                <a:gd name="T34" fmla="*/ 1 w 333"/>
                <a:gd name="T35" fmla="*/ 90 h 94"/>
                <a:gd name="T36" fmla="*/ 5 w 333"/>
                <a:gd name="T37" fmla="*/ 93 h 94"/>
                <a:gd name="T38" fmla="*/ 10 w 333"/>
                <a:gd name="T39" fmla="*/ 93 h 94"/>
                <a:gd name="T40" fmla="*/ 18 w 333"/>
                <a:gd name="T41" fmla="*/ 85 h 94"/>
                <a:gd name="T42" fmla="*/ 19 w 333"/>
                <a:gd name="T43" fmla="*/ 83 h 94"/>
                <a:gd name="T44" fmla="*/ 31 w 333"/>
                <a:gd name="T45" fmla="*/ 72 h 94"/>
                <a:gd name="T46" fmla="*/ 45 w 333"/>
                <a:gd name="T47" fmla="*/ 64 h 94"/>
                <a:gd name="T48" fmla="*/ 62 w 333"/>
                <a:gd name="T49" fmla="*/ 55 h 94"/>
                <a:gd name="T50" fmla="*/ 80 w 333"/>
                <a:gd name="T51" fmla="*/ 49 h 94"/>
                <a:gd name="T52" fmla="*/ 99 w 333"/>
                <a:gd name="T53" fmla="*/ 44 h 94"/>
                <a:gd name="T54" fmla="*/ 121 w 333"/>
                <a:gd name="T55" fmla="*/ 40 h 94"/>
                <a:gd name="T56" fmla="*/ 143 w 333"/>
                <a:gd name="T57" fmla="*/ 37 h 94"/>
                <a:gd name="T58" fmla="*/ 167 w 333"/>
                <a:gd name="T59" fmla="*/ 36 h 94"/>
                <a:gd name="T60" fmla="*/ 191 w 333"/>
                <a:gd name="T61" fmla="*/ 37 h 94"/>
                <a:gd name="T62" fmla="*/ 214 w 333"/>
                <a:gd name="T63" fmla="*/ 40 h 94"/>
                <a:gd name="T64" fmla="*/ 235 w 333"/>
                <a:gd name="T65" fmla="*/ 44 h 94"/>
                <a:gd name="T66" fmla="*/ 256 w 333"/>
                <a:gd name="T67" fmla="*/ 49 h 94"/>
                <a:gd name="T68" fmla="*/ 274 w 333"/>
                <a:gd name="T69" fmla="*/ 57 h 94"/>
                <a:gd name="T70" fmla="*/ 289 w 333"/>
                <a:gd name="T71" fmla="*/ 64 h 94"/>
                <a:gd name="T72" fmla="*/ 303 w 333"/>
                <a:gd name="T73" fmla="*/ 74 h 94"/>
                <a:gd name="T74" fmla="*/ 315 w 333"/>
                <a:gd name="T75" fmla="*/ 84 h 94"/>
                <a:gd name="T76" fmla="*/ 317 w 333"/>
                <a:gd name="T77" fmla="*/ 86 h 94"/>
                <a:gd name="T78" fmla="*/ 322 w 333"/>
                <a:gd name="T79" fmla="*/ 92 h 94"/>
                <a:gd name="T80" fmla="*/ 328 w 333"/>
                <a:gd name="T81" fmla="*/ 94 h 94"/>
                <a:gd name="T82" fmla="*/ 333 w 333"/>
                <a:gd name="T83" fmla="*/ 88 h 9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33"/>
                <a:gd name="T127" fmla="*/ 0 h 94"/>
                <a:gd name="T128" fmla="*/ 333 w 333"/>
                <a:gd name="T129" fmla="*/ 94 h 9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33" h="94">
                  <a:moveTo>
                    <a:pt x="333" y="88"/>
                  </a:moveTo>
                  <a:lnTo>
                    <a:pt x="329" y="70"/>
                  </a:lnTo>
                  <a:lnTo>
                    <a:pt x="320" y="54"/>
                  </a:lnTo>
                  <a:lnTo>
                    <a:pt x="305" y="39"/>
                  </a:lnTo>
                  <a:lnTo>
                    <a:pt x="285" y="26"/>
                  </a:lnTo>
                  <a:lnTo>
                    <a:pt x="260" y="15"/>
                  </a:lnTo>
                  <a:lnTo>
                    <a:pt x="231" y="6"/>
                  </a:lnTo>
                  <a:lnTo>
                    <a:pt x="201" y="1"/>
                  </a:lnTo>
                  <a:lnTo>
                    <a:pt x="167" y="0"/>
                  </a:lnTo>
                  <a:lnTo>
                    <a:pt x="133" y="1"/>
                  </a:lnTo>
                  <a:lnTo>
                    <a:pt x="102" y="6"/>
                  </a:lnTo>
                  <a:lnTo>
                    <a:pt x="74" y="15"/>
                  </a:lnTo>
                  <a:lnTo>
                    <a:pt x="50" y="26"/>
                  </a:lnTo>
                  <a:lnTo>
                    <a:pt x="29" y="39"/>
                  </a:lnTo>
                  <a:lnTo>
                    <a:pt x="13" y="54"/>
                  </a:lnTo>
                  <a:lnTo>
                    <a:pt x="4" y="70"/>
                  </a:lnTo>
                  <a:lnTo>
                    <a:pt x="0" y="88"/>
                  </a:lnTo>
                  <a:lnTo>
                    <a:pt x="1" y="90"/>
                  </a:lnTo>
                  <a:lnTo>
                    <a:pt x="5" y="93"/>
                  </a:lnTo>
                  <a:lnTo>
                    <a:pt x="10" y="93"/>
                  </a:lnTo>
                  <a:lnTo>
                    <a:pt x="18" y="85"/>
                  </a:lnTo>
                  <a:lnTo>
                    <a:pt x="19" y="83"/>
                  </a:lnTo>
                  <a:lnTo>
                    <a:pt x="31" y="72"/>
                  </a:lnTo>
                  <a:lnTo>
                    <a:pt x="45" y="64"/>
                  </a:lnTo>
                  <a:lnTo>
                    <a:pt x="62" y="55"/>
                  </a:lnTo>
                  <a:lnTo>
                    <a:pt x="80" y="49"/>
                  </a:lnTo>
                  <a:lnTo>
                    <a:pt x="99" y="44"/>
                  </a:lnTo>
                  <a:lnTo>
                    <a:pt x="121" y="40"/>
                  </a:lnTo>
                  <a:lnTo>
                    <a:pt x="143" y="37"/>
                  </a:lnTo>
                  <a:lnTo>
                    <a:pt x="167" y="36"/>
                  </a:lnTo>
                  <a:lnTo>
                    <a:pt x="191" y="37"/>
                  </a:lnTo>
                  <a:lnTo>
                    <a:pt x="214" y="40"/>
                  </a:lnTo>
                  <a:lnTo>
                    <a:pt x="235" y="44"/>
                  </a:lnTo>
                  <a:lnTo>
                    <a:pt x="256" y="49"/>
                  </a:lnTo>
                  <a:lnTo>
                    <a:pt x="274" y="57"/>
                  </a:lnTo>
                  <a:lnTo>
                    <a:pt x="289" y="64"/>
                  </a:lnTo>
                  <a:lnTo>
                    <a:pt x="303" y="74"/>
                  </a:lnTo>
                  <a:lnTo>
                    <a:pt x="315" y="84"/>
                  </a:lnTo>
                  <a:lnTo>
                    <a:pt x="317" y="86"/>
                  </a:lnTo>
                  <a:lnTo>
                    <a:pt x="322" y="92"/>
                  </a:lnTo>
                  <a:lnTo>
                    <a:pt x="328" y="94"/>
                  </a:lnTo>
                  <a:lnTo>
                    <a:pt x="333" y="88"/>
                  </a:lnTo>
                  <a:close/>
                </a:path>
              </a:pathLst>
            </a:custGeom>
            <a:solidFill>
              <a:srgbClr val="BFCCD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4" name="Freeform 142"/>
            <p:cNvSpPr>
              <a:spLocks/>
            </p:cNvSpPr>
            <p:nvPr/>
          </p:nvSpPr>
          <p:spPr bwMode="auto">
            <a:xfrm>
              <a:off x="2523" y="2118"/>
              <a:ext cx="171" cy="93"/>
            </a:xfrm>
            <a:custGeom>
              <a:avLst/>
              <a:gdLst>
                <a:gd name="T0" fmla="*/ 0 w 171"/>
                <a:gd name="T1" fmla="*/ 10 h 93"/>
                <a:gd name="T2" fmla="*/ 0 w 171"/>
                <a:gd name="T3" fmla="*/ 10 h 93"/>
                <a:gd name="T4" fmla="*/ 34 w 171"/>
                <a:gd name="T5" fmla="*/ 10 h 93"/>
                <a:gd name="T6" fmla="*/ 64 w 171"/>
                <a:gd name="T7" fmla="*/ 15 h 93"/>
                <a:gd name="T8" fmla="*/ 92 w 171"/>
                <a:gd name="T9" fmla="*/ 24 h 93"/>
                <a:gd name="T10" fmla="*/ 116 w 171"/>
                <a:gd name="T11" fmla="*/ 35 h 93"/>
                <a:gd name="T12" fmla="*/ 136 w 171"/>
                <a:gd name="T13" fmla="*/ 47 h 93"/>
                <a:gd name="T14" fmla="*/ 149 w 171"/>
                <a:gd name="T15" fmla="*/ 62 h 93"/>
                <a:gd name="T16" fmla="*/ 159 w 171"/>
                <a:gd name="T17" fmla="*/ 76 h 93"/>
                <a:gd name="T18" fmla="*/ 161 w 171"/>
                <a:gd name="T19" fmla="*/ 93 h 93"/>
                <a:gd name="T20" fmla="*/ 171 w 171"/>
                <a:gd name="T21" fmla="*/ 93 h 93"/>
                <a:gd name="T22" fmla="*/ 166 w 171"/>
                <a:gd name="T23" fmla="*/ 73 h 93"/>
                <a:gd name="T24" fmla="*/ 156 w 171"/>
                <a:gd name="T25" fmla="*/ 57 h 93"/>
                <a:gd name="T26" fmla="*/ 141 w 171"/>
                <a:gd name="T27" fmla="*/ 40 h 93"/>
                <a:gd name="T28" fmla="*/ 119 w 171"/>
                <a:gd name="T29" fmla="*/ 27 h 93"/>
                <a:gd name="T30" fmla="*/ 95 w 171"/>
                <a:gd name="T31" fmla="*/ 16 h 93"/>
                <a:gd name="T32" fmla="*/ 64 w 171"/>
                <a:gd name="T33" fmla="*/ 7 h 93"/>
                <a:gd name="T34" fmla="*/ 34 w 171"/>
                <a:gd name="T35" fmla="*/ 2 h 93"/>
                <a:gd name="T36" fmla="*/ 0 w 171"/>
                <a:gd name="T37" fmla="*/ 0 h 93"/>
                <a:gd name="T38" fmla="*/ 0 w 171"/>
                <a:gd name="T39" fmla="*/ 0 h 93"/>
                <a:gd name="T40" fmla="*/ 0 w 171"/>
                <a:gd name="T41" fmla="*/ 10 h 9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1"/>
                <a:gd name="T64" fmla="*/ 0 h 93"/>
                <a:gd name="T65" fmla="*/ 171 w 171"/>
                <a:gd name="T66" fmla="*/ 93 h 9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1" h="93">
                  <a:moveTo>
                    <a:pt x="0" y="10"/>
                  </a:moveTo>
                  <a:lnTo>
                    <a:pt x="0" y="10"/>
                  </a:lnTo>
                  <a:lnTo>
                    <a:pt x="34" y="10"/>
                  </a:lnTo>
                  <a:lnTo>
                    <a:pt x="64" y="15"/>
                  </a:lnTo>
                  <a:lnTo>
                    <a:pt x="92" y="24"/>
                  </a:lnTo>
                  <a:lnTo>
                    <a:pt x="116" y="35"/>
                  </a:lnTo>
                  <a:lnTo>
                    <a:pt x="136" y="47"/>
                  </a:lnTo>
                  <a:lnTo>
                    <a:pt x="149" y="62"/>
                  </a:lnTo>
                  <a:lnTo>
                    <a:pt x="159" y="76"/>
                  </a:lnTo>
                  <a:lnTo>
                    <a:pt x="161" y="93"/>
                  </a:lnTo>
                  <a:lnTo>
                    <a:pt x="171" y="93"/>
                  </a:lnTo>
                  <a:lnTo>
                    <a:pt x="166" y="73"/>
                  </a:lnTo>
                  <a:lnTo>
                    <a:pt x="156" y="57"/>
                  </a:lnTo>
                  <a:lnTo>
                    <a:pt x="141" y="40"/>
                  </a:lnTo>
                  <a:lnTo>
                    <a:pt x="119" y="27"/>
                  </a:lnTo>
                  <a:lnTo>
                    <a:pt x="95" y="16"/>
                  </a:lnTo>
                  <a:lnTo>
                    <a:pt x="64" y="7"/>
                  </a:lnTo>
                  <a:lnTo>
                    <a:pt x="34" y="2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5" name="Freeform 143"/>
            <p:cNvSpPr>
              <a:spLocks/>
            </p:cNvSpPr>
            <p:nvPr/>
          </p:nvSpPr>
          <p:spPr bwMode="auto">
            <a:xfrm>
              <a:off x="2351" y="2118"/>
              <a:ext cx="172" cy="94"/>
            </a:xfrm>
            <a:custGeom>
              <a:avLst/>
              <a:gdLst>
                <a:gd name="T0" fmla="*/ 9 w 172"/>
                <a:gd name="T1" fmla="*/ 91 h 94"/>
                <a:gd name="T2" fmla="*/ 10 w 172"/>
                <a:gd name="T3" fmla="*/ 93 h 94"/>
                <a:gd name="T4" fmla="*/ 12 w 172"/>
                <a:gd name="T5" fmla="*/ 76 h 94"/>
                <a:gd name="T6" fmla="*/ 22 w 172"/>
                <a:gd name="T7" fmla="*/ 62 h 94"/>
                <a:gd name="T8" fmla="*/ 36 w 172"/>
                <a:gd name="T9" fmla="*/ 47 h 94"/>
                <a:gd name="T10" fmla="*/ 56 w 172"/>
                <a:gd name="T11" fmla="*/ 35 h 94"/>
                <a:gd name="T12" fmla="*/ 80 w 172"/>
                <a:gd name="T13" fmla="*/ 24 h 94"/>
                <a:gd name="T14" fmla="*/ 107 w 172"/>
                <a:gd name="T15" fmla="*/ 15 h 94"/>
                <a:gd name="T16" fmla="*/ 138 w 172"/>
                <a:gd name="T17" fmla="*/ 10 h 94"/>
                <a:gd name="T18" fmla="*/ 172 w 172"/>
                <a:gd name="T19" fmla="*/ 10 h 94"/>
                <a:gd name="T20" fmla="*/ 172 w 172"/>
                <a:gd name="T21" fmla="*/ 0 h 94"/>
                <a:gd name="T22" fmla="*/ 138 w 172"/>
                <a:gd name="T23" fmla="*/ 2 h 94"/>
                <a:gd name="T24" fmla="*/ 107 w 172"/>
                <a:gd name="T25" fmla="*/ 7 h 94"/>
                <a:gd name="T26" fmla="*/ 78 w 172"/>
                <a:gd name="T27" fmla="*/ 16 h 94"/>
                <a:gd name="T28" fmla="*/ 53 w 172"/>
                <a:gd name="T29" fmla="*/ 27 h 94"/>
                <a:gd name="T30" fmla="*/ 32 w 172"/>
                <a:gd name="T31" fmla="*/ 40 h 94"/>
                <a:gd name="T32" fmla="*/ 15 w 172"/>
                <a:gd name="T33" fmla="*/ 57 h 94"/>
                <a:gd name="T34" fmla="*/ 5 w 172"/>
                <a:gd name="T35" fmla="*/ 73 h 94"/>
                <a:gd name="T36" fmla="*/ 0 w 172"/>
                <a:gd name="T37" fmla="*/ 93 h 94"/>
                <a:gd name="T38" fmla="*/ 1 w 172"/>
                <a:gd name="T39" fmla="*/ 94 h 94"/>
                <a:gd name="T40" fmla="*/ 9 w 172"/>
                <a:gd name="T41" fmla="*/ 91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2"/>
                <a:gd name="T64" fmla="*/ 0 h 94"/>
                <a:gd name="T65" fmla="*/ 172 w 172"/>
                <a:gd name="T66" fmla="*/ 94 h 9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2" h="94">
                  <a:moveTo>
                    <a:pt x="9" y="91"/>
                  </a:moveTo>
                  <a:lnTo>
                    <a:pt x="10" y="93"/>
                  </a:lnTo>
                  <a:lnTo>
                    <a:pt x="12" y="76"/>
                  </a:lnTo>
                  <a:lnTo>
                    <a:pt x="22" y="62"/>
                  </a:lnTo>
                  <a:lnTo>
                    <a:pt x="36" y="47"/>
                  </a:lnTo>
                  <a:lnTo>
                    <a:pt x="56" y="35"/>
                  </a:lnTo>
                  <a:lnTo>
                    <a:pt x="80" y="24"/>
                  </a:lnTo>
                  <a:lnTo>
                    <a:pt x="107" y="15"/>
                  </a:lnTo>
                  <a:lnTo>
                    <a:pt x="138" y="10"/>
                  </a:lnTo>
                  <a:lnTo>
                    <a:pt x="172" y="10"/>
                  </a:lnTo>
                  <a:lnTo>
                    <a:pt x="172" y="0"/>
                  </a:lnTo>
                  <a:lnTo>
                    <a:pt x="138" y="2"/>
                  </a:lnTo>
                  <a:lnTo>
                    <a:pt x="107" y="7"/>
                  </a:lnTo>
                  <a:lnTo>
                    <a:pt x="78" y="16"/>
                  </a:lnTo>
                  <a:lnTo>
                    <a:pt x="53" y="27"/>
                  </a:lnTo>
                  <a:lnTo>
                    <a:pt x="32" y="40"/>
                  </a:lnTo>
                  <a:lnTo>
                    <a:pt x="15" y="57"/>
                  </a:lnTo>
                  <a:lnTo>
                    <a:pt x="5" y="73"/>
                  </a:lnTo>
                  <a:lnTo>
                    <a:pt x="0" y="93"/>
                  </a:lnTo>
                  <a:lnTo>
                    <a:pt x="1" y="94"/>
                  </a:lnTo>
                  <a:lnTo>
                    <a:pt x="9" y="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6" name="Freeform 144"/>
            <p:cNvSpPr>
              <a:spLocks/>
            </p:cNvSpPr>
            <p:nvPr/>
          </p:nvSpPr>
          <p:spPr bwMode="auto">
            <a:xfrm>
              <a:off x="2352" y="2206"/>
              <a:ext cx="26" cy="14"/>
            </a:xfrm>
            <a:custGeom>
              <a:avLst/>
              <a:gdLst>
                <a:gd name="T0" fmla="*/ 18 w 26"/>
                <a:gd name="T1" fmla="*/ 1 h 14"/>
                <a:gd name="T2" fmla="*/ 18 w 26"/>
                <a:gd name="T3" fmla="*/ 0 h 14"/>
                <a:gd name="T4" fmla="*/ 12 w 26"/>
                <a:gd name="T5" fmla="*/ 6 h 14"/>
                <a:gd name="T6" fmla="*/ 10 w 26"/>
                <a:gd name="T7" fmla="*/ 6 h 14"/>
                <a:gd name="T8" fmla="*/ 8 w 26"/>
                <a:gd name="T9" fmla="*/ 5 h 14"/>
                <a:gd name="T10" fmla="*/ 8 w 26"/>
                <a:gd name="T11" fmla="*/ 3 h 14"/>
                <a:gd name="T12" fmla="*/ 0 w 26"/>
                <a:gd name="T13" fmla="*/ 6 h 14"/>
                <a:gd name="T14" fmla="*/ 3 w 26"/>
                <a:gd name="T15" fmla="*/ 10 h 14"/>
                <a:gd name="T16" fmla="*/ 8 w 26"/>
                <a:gd name="T17" fmla="*/ 14 h 14"/>
                <a:gd name="T18" fmla="*/ 15 w 26"/>
                <a:gd name="T19" fmla="*/ 14 h 14"/>
                <a:gd name="T20" fmla="*/ 26 w 26"/>
                <a:gd name="T21" fmla="*/ 5 h 14"/>
                <a:gd name="T22" fmla="*/ 26 w 26"/>
                <a:gd name="T23" fmla="*/ 3 h 14"/>
                <a:gd name="T24" fmla="*/ 26 w 26"/>
                <a:gd name="T25" fmla="*/ 5 h 14"/>
                <a:gd name="T26" fmla="*/ 26 w 26"/>
                <a:gd name="T27" fmla="*/ 5 h 14"/>
                <a:gd name="T28" fmla="*/ 26 w 26"/>
                <a:gd name="T29" fmla="*/ 3 h 14"/>
                <a:gd name="T30" fmla="*/ 18 w 26"/>
                <a:gd name="T31" fmla="*/ 1 h 1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"/>
                <a:gd name="T49" fmla="*/ 0 h 14"/>
                <a:gd name="T50" fmla="*/ 26 w 26"/>
                <a:gd name="T51" fmla="*/ 14 h 1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" h="14">
                  <a:moveTo>
                    <a:pt x="18" y="1"/>
                  </a:moveTo>
                  <a:lnTo>
                    <a:pt x="18" y="0"/>
                  </a:lnTo>
                  <a:lnTo>
                    <a:pt x="12" y="6"/>
                  </a:lnTo>
                  <a:lnTo>
                    <a:pt x="10" y="6"/>
                  </a:lnTo>
                  <a:lnTo>
                    <a:pt x="8" y="5"/>
                  </a:lnTo>
                  <a:lnTo>
                    <a:pt x="8" y="3"/>
                  </a:lnTo>
                  <a:lnTo>
                    <a:pt x="0" y="6"/>
                  </a:lnTo>
                  <a:lnTo>
                    <a:pt x="3" y="10"/>
                  </a:lnTo>
                  <a:lnTo>
                    <a:pt x="8" y="14"/>
                  </a:lnTo>
                  <a:lnTo>
                    <a:pt x="15" y="14"/>
                  </a:lnTo>
                  <a:lnTo>
                    <a:pt x="26" y="5"/>
                  </a:lnTo>
                  <a:lnTo>
                    <a:pt x="26" y="3"/>
                  </a:lnTo>
                  <a:lnTo>
                    <a:pt x="26" y="5"/>
                  </a:lnTo>
                  <a:lnTo>
                    <a:pt x="26" y="3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7" name="Freeform 145"/>
            <p:cNvSpPr>
              <a:spLocks/>
            </p:cNvSpPr>
            <p:nvPr/>
          </p:nvSpPr>
          <p:spPr bwMode="auto">
            <a:xfrm>
              <a:off x="2370" y="2203"/>
              <a:ext cx="9" cy="6"/>
            </a:xfrm>
            <a:custGeom>
              <a:avLst/>
              <a:gdLst>
                <a:gd name="T0" fmla="*/ 3 w 9"/>
                <a:gd name="T1" fmla="*/ 0 h 6"/>
                <a:gd name="T2" fmla="*/ 2 w 9"/>
                <a:gd name="T3" fmla="*/ 1 h 6"/>
                <a:gd name="T4" fmla="*/ 0 w 9"/>
                <a:gd name="T5" fmla="*/ 4 h 6"/>
                <a:gd name="T6" fmla="*/ 8 w 9"/>
                <a:gd name="T7" fmla="*/ 6 h 6"/>
                <a:gd name="T8" fmla="*/ 9 w 9"/>
                <a:gd name="T9" fmla="*/ 4 h 6"/>
                <a:gd name="T10" fmla="*/ 8 w 9"/>
                <a:gd name="T11" fmla="*/ 5 h 6"/>
                <a:gd name="T12" fmla="*/ 3 w 9"/>
                <a:gd name="T13" fmla="*/ 0 h 6"/>
                <a:gd name="T14" fmla="*/ 2 w 9"/>
                <a:gd name="T15" fmla="*/ 0 h 6"/>
                <a:gd name="T16" fmla="*/ 2 w 9"/>
                <a:gd name="T17" fmla="*/ 1 h 6"/>
                <a:gd name="T18" fmla="*/ 3 w 9"/>
                <a:gd name="T19" fmla="*/ 0 h 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6"/>
                <a:gd name="T32" fmla="*/ 9 w 9"/>
                <a:gd name="T33" fmla="*/ 6 h 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6">
                  <a:moveTo>
                    <a:pt x="3" y="0"/>
                  </a:moveTo>
                  <a:lnTo>
                    <a:pt x="2" y="1"/>
                  </a:lnTo>
                  <a:lnTo>
                    <a:pt x="0" y="4"/>
                  </a:lnTo>
                  <a:lnTo>
                    <a:pt x="8" y="6"/>
                  </a:lnTo>
                  <a:lnTo>
                    <a:pt x="9" y="4"/>
                  </a:lnTo>
                  <a:lnTo>
                    <a:pt x="8" y="5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8" name="Freeform 146"/>
            <p:cNvSpPr>
              <a:spLocks/>
            </p:cNvSpPr>
            <p:nvPr/>
          </p:nvSpPr>
          <p:spPr bwMode="auto">
            <a:xfrm>
              <a:off x="2373" y="2154"/>
              <a:ext cx="150" cy="54"/>
            </a:xfrm>
            <a:custGeom>
              <a:avLst/>
              <a:gdLst>
                <a:gd name="T0" fmla="*/ 150 w 150"/>
                <a:gd name="T1" fmla="*/ 0 h 54"/>
                <a:gd name="T2" fmla="*/ 150 w 150"/>
                <a:gd name="T3" fmla="*/ 0 h 54"/>
                <a:gd name="T4" fmla="*/ 126 w 150"/>
                <a:gd name="T5" fmla="*/ 2 h 54"/>
                <a:gd name="T6" fmla="*/ 104 w 150"/>
                <a:gd name="T7" fmla="*/ 5 h 54"/>
                <a:gd name="T8" fmla="*/ 82 w 150"/>
                <a:gd name="T9" fmla="*/ 9 h 54"/>
                <a:gd name="T10" fmla="*/ 62 w 150"/>
                <a:gd name="T11" fmla="*/ 14 h 54"/>
                <a:gd name="T12" fmla="*/ 43 w 150"/>
                <a:gd name="T13" fmla="*/ 21 h 54"/>
                <a:gd name="T14" fmla="*/ 27 w 150"/>
                <a:gd name="T15" fmla="*/ 30 h 54"/>
                <a:gd name="T16" fmla="*/ 12 w 150"/>
                <a:gd name="T17" fmla="*/ 37 h 54"/>
                <a:gd name="T18" fmla="*/ 0 w 150"/>
                <a:gd name="T19" fmla="*/ 49 h 54"/>
                <a:gd name="T20" fmla="*/ 5 w 150"/>
                <a:gd name="T21" fmla="*/ 54 h 54"/>
                <a:gd name="T22" fmla="*/ 17 w 150"/>
                <a:gd name="T23" fmla="*/ 45 h 54"/>
                <a:gd name="T24" fmla="*/ 29 w 150"/>
                <a:gd name="T25" fmla="*/ 37 h 54"/>
                <a:gd name="T26" fmla="*/ 46 w 150"/>
                <a:gd name="T27" fmla="*/ 28 h 54"/>
                <a:gd name="T28" fmla="*/ 64 w 150"/>
                <a:gd name="T29" fmla="*/ 22 h 54"/>
                <a:gd name="T30" fmla="*/ 82 w 150"/>
                <a:gd name="T31" fmla="*/ 17 h 54"/>
                <a:gd name="T32" fmla="*/ 104 w 150"/>
                <a:gd name="T33" fmla="*/ 13 h 54"/>
                <a:gd name="T34" fmla="*/ 126 w 150"/>
                <a:gd name="T35" fmla="*/ 10 h 54"/>
                <a:gd name="T36" fmla="*/ 150 w 150"/>
                <a:gd name="T37" fmla="*/ 10 h 54"/>
                <a:gd name="T38" fmla="*/ 150 w 150"/>
                <a:gd name="T39" fmla="*/ 10 h 54"/>
                <a:gd name="T40" fmla="*/ 150 w 150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0"/>
                <a:gd name="T64" fmla="*/ 0 h 54"/>
                <a:gd name="T65" fmla="*/ 150 w 150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0" h="54">
                  <a:moveTo>
                    <a:pt x="150" y="0"/>
                  </a:moveTo>
                  <a:lnTo>
                    <a:pt x="150" y="0"/>
                  </a:lnTo>
                  <a:lnTo>
                    <a:pt x="126" y="2"/>
                  </a:lnTo>
                  <a:lnTo>
                    <a:pt x="104" y="5"/>
                  </a:lnTo>
                  <a:lnTo>
                    <a:pt x="82" y="9"/>
                  </a:lnTo>
                  <a:lnTo>
                    <a:pt x="62" y="14"/>
                  </a:lnTo>
                  <a:lnTo>
                    <a:pt x="43" y="21"/>
                  </a:lnTo>
                  <a:lnTo>
                    <a:pt x="27" y="30"/>
                  </a:lnTo>
                  <a:lnTo>
                    <a:pt x="12" y="37"/>
                  </a:lnTo>
                  <a:lnTo>
                    <a:pt x="0" y="49"/>
                  </a:lnTo>
                  <a:lnTo>
                    <a:pt x="5" y="54"/>
                  </a:lnTo>
                  <a:lnTo>
                    <a:pt x="17" y="45"/>
                  </a:lnTo>
                  <a:lnTo>
                    <a:pt x="29" y="37"/>
                  </a:lnTo>
                  <a:lnTo>
                    <a:pt x="46" y="28"/>
                  </a:lnTo>
                  <a:lnTo>
                    <a:pt x="64" y="22"/>
                  </a:lnTo>
                  <a:lnTo>
                    <a:pt x="82" y="17"/>
                  </a:lnTo>
                  <a:lnTo>
                    <a:pt x="104" y="13"/>
                  </a:lnTo>
                  <a:lnTo>
                    <a:pt x="126" y="10"/>
                  </a:lnTo>
                  <a:lnTo>
                    <a:pt x="150" y="10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49" name="Freeform 147"/>
            <p:cNvSpPr>
              <a:spLocks/>
            </p:cNvSpPr>
            <p:nvPr/>
          </p:nvSpPr>
          <p:spPr bwMode="auto">
            <a:xfrm>
              <a:off x="2523" y="2154"/>
              <a:ext cx="152" cy="55"/>
            </a:xfrm>
            <a:custGeom>
              <a:avLst/>
              <a:gdLst>
                <a:gd name="T0" fmla="*/ 152 w 152"/>
                <a:gd name="T1" fmla="*/ 50 h 55"/>
                <a:gd name="T2" fmla="*/ 150 w 152"/>
                <a:gd name="T3" fmla="*/ 50 h 55"/>
                <a:gd name="T4" fmla="*/ 138 w 152"/>
                <a:gd name="T5" fmla="*/ 39 h 55"/>
                <a:gd name="T6" fmla="*/ 124 w 152"/>
                <a:gd name="T7" fmla="*/ 30 h 55"/>
                <a:gd name="T8" fmla="*/ 108 w 152"/>
                <a:gd name="T9" fmla="*/ 22 h 55"/>
                <a:gd name="T10" fmla="*/ 90 w 152"/>
                <a:gd name="T11" fmla="*/ 14 h 55"/>
                <a:gd name="T12" fmla="*/ 68 w 152"/>
                <a:gd name="T13" fmla="*/ 9 h 55"/>
                <a:gd name="T14" fmla="*/ 47 w 152"/>
                <a:gd name="T15" fmla="*/ 5 h 55"/>
                <a:gd name="T16" fmla="*/ 24 w 152"/>
                <a:gd name="T17" fmla="*/ 2 h 55"/>
                <a:gd name="T18" fmla="*/ 0 w 152"/>
                <a:gd name="T19" fmla="*/ 0 h 55"/>
                <a:gd name="T20" fmla="*/ 0 w 152"/>
                <a:gd name="T21" fmla="*/ 10 h 55"/>
                <a:gd name="T22" fmla="*/ 24 w 152"/>
                <a:gd name="T23" fmla="*/ 10 h 55"/>
                <a:gd name="T24" fmla="*/ 47 w 152"/>
                <a:gd name="T25" fmla="*/ 13 h 55"/>
                <a:gd name="T26" fmla="*/ 68 w 152"/>
                <a:gd name="T27" fmla="*/ 17 h 55"/>
                <a:gd name="T28" fmla="*/ 87 w 152"/>
                <a:gd name="T29" fmla="*/ 22 h 55"/>
                <a:gd name="T30" fmla="*/ 106 w 152"/>
                <a:gd name="T31" fmla="*/ 30 h 55"/>
                <a:gd name="T32" fmla="*/ 121 w 152"/>
                <a:gd name="T33" fmla="*/ 37 h 55"/>
                <a:gd name="T34" fmla="*/ 133 w 152"/>
                <a:gd name="T35" fmla="*/ 46 h 55"/>
                <a:gd name="T36" fmla="*/ 146 w 152"/>
                <a:gd name="T37" fmla="*/ 55 h 55"/>
                <a:gd name="T38" fmla="*/ 144 w 152"/>
                <a:gd name="T39" fmla="*/ 55 h 55"/>
                <a:gd name="T40" fmla="*/ 152 w 152"/>
                <a:gd name="T41" fmla="*/ 50 h 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2"/>
                <a:gd name="T64" fmla="*/ 0 h 55"/>
                <a:gd name="T65" fmla="*/ 152 w 152"/>
                <a:gd name="T66" fmla="*/ 55 h 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2" h="55">
                  <a:moveTo>
                    <a:pt x="152" y="50"/>
                  </a:moveTo>
                  <a:lnTo>
                    <a:pt x="150" y="50"/>
                  </a:lnTo>
                  <a:lnTo>
                    <a:pt x="138" y="39"/>
                  </a:lnTo>
                  <a:lnTo>
                    <a:pt x="124" y="30"/>
                  </a:lnTo>
                  <a:lnTo>
                    <a:pt x="108" y="22"/>
                  </a:lnTo>
                  <a:lnTo>
                    <a:pt x="90" y="14"/>
                  </a:lnTo>
                  <a:lnTo>
                    <a:pt x="68" y="9"/>
                  </a:lnTo>
                  <a:lnTo>
                    <a:pt x="47" y="5"/>
                  </a:lnTo>
                  <a:lnTo>
                    <a:pt x="24" y="2"/>
                  </a:lnTo>
                  <a:lnTo>
                    <a:pt x="0" y="0"/>
                  </a:lnTo>
                  <a:lnTo>
                    <a:pt x="0" y="10"/>
                  </a:lnTo>
                  <a:lnTo>
                    <a:pt x="24" y="10"/>
                  </a:lnTo>
                  <a:lnTo>
                    <a:pt x="47" y="13"/>
                  </a:lnTo>
                  <a:lnTo>
                    <a:pt x="68" y="17"/>
                  </a:lnTo>
                  <a:lnTo>
                    <a:pt x="87" y="22"/>
                  </a:lnTo>
                  <a:lnTo>
                    <a:pt x="106" y="30"/>
                  </a:lnTo>
                  <a:lnTo>
                    <a:pt x="121" y="37"/>
                  </a:lnTo>
                  <a:lnTo>
                    <a:pt x="133" y="46"/>
                  </a:lnTo>
                  <a:lnTo>
                    <a:pt x="146" y="55"/>
                  </a:lnTo>
                  <a:lnTo>
                    <a:pt x="144" y="55"/>
                  </a:lnTo>
                  <a:lnTo>
                    <a:pt x="152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0" name="Freeform 148"/>
            <p:cNvSpPr>
              <a:spLocks/>
            </p:cNvSpPr>
            <p:nvPr/>
          </p:nvSpPr>
          <p:spPr bwMode="auto">
            <a:xfrm>
              <a:off x="2667" y="2204"/>
              <a:ext cx="27" cy="17"/>
            </a:xfrm>
            <a:custGeom>
              <a:avLst/>
              <a:gdLst>
                <a:gd name="T0" fmla="*/ 17 w 27"/>
                <a:gd name="T1" fmla="*/ 7 h 17"/>
                <a:gd name="T2" fmla="*/ 18 w 27"/>
                <a:gd name="T3" fmla="*/ 5 h 17"/>
                <a:gd name="T4" fmla="*/ 16 w 27"/>
                <a:gd name="T5" fmla="*/ 9 h 17"/>
                <a:gd name="T6" fmla="*/ 14 w 27"/>
                <a:gd name="T7" fmla="*/ 7 h 17"/>
                <a:gd name="T8" fmla="*/ 9 w 27"/>
                <a:gd name="T9" fmla="*/ 3 h 17"/>
                <a:gd name="T10" fmla="*/ 8 w 27"/>
                <a:gd name="T11" fmla="*/ 0 h 17"/>
                <a:gd name="T12" fmla="*/ 0 w 27"/>
                <a:gd name="T13" fmla="*/ 5 h 17"/>
                <a:gd name="T14" fmla="*/ 4 w 27"/>
                <a:gd name="T15" fmla="*/ 8 h 17"/>
                <a:gd name="T16" fmla="*/ 9 w 27"/>
                <a:gd name="T17" fmla="*/ 15 h 17"/>
                <a:gd name="T18" fmla="*/ 18 w 27"/>
                <a:gd name="T19" fmla="*/ 17 h 17"/>
                <a:gd name="T20" fmla="*/ 26 w 27"/>
                <a:gd name="T21" fmla="*/ 8 h 17"/>
                <a:gd name="T22" fmla="*/ 27 w 27"/>
                <a:gd name="T23" fmla="*/ 7 h 17"/>
                <a:gd name="T24" fmla="*/ 26 w 27"/>
                <a:gd name="T25" fmla="*/ 8 h 17"/>
                <a:gd name="T26" fmla="*/ 26 w 27"/>
                <a:gd name="T27" fmla="*/ 7 h 17"/>
                <a:gd name="T28" fmla="*/ 27 w 27"/>
                <a:gd name="T29" fmla="*/ 7 h 17"/>
                <a:gd name="T30" fmla="*/ 17 w 27"/>
                <a:gd name="T31" fmla="*/ 7 h 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"/>
                <a:gd name="T49" fmla="*/ 0 h 17"/>
                <a:gd name="T50" fmla="*/ 27 w 27"/>
                <a:gd name="T51" fmla="*/ 17 h 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" h="17">
                  <a:moveTo>
                    <a:pt x="17" y="7"/>
                  </a:moveTo>
                  <a:lnTo>
                    <a:pt x="18" y="5"/>
                  </a:lnTo>
                  <a:lnTo>
                    <a:pt x="16" y="9"/>
                  </a:lnTo>
                  <a:lnTo>
                    <a:pt x="14" y="7"/>
                  </a:lnTo>
                  <a:lnTo>
                    <a:pt x="9" y="3"/>
                  </a:lnTo>
                  <a:lnTo>
                    <a:pt x="8" y="0"/>
                  </a:lnTo>
                  <a:lnTo>
                    <a:pt x="0" y="5"/>
                  </a:lnTo>
                  <a:lnTo>
                    <a:pt x="4" y="8"/>
                  </a:lnTo>
                  <a:lnTo>
                    <a:pt x="9" y="15"/>
                  </a:lnTo>
                  <a:lnTo>
                    <a:pt x="18" y="17"/>
                  </a:lnTo>
                  <a:lnTo>
                    <a:pt x="26" y="8"/>
                  </a:lnTo>
                  <a:lnTo>
                    <a:pt x="27" y="7"/>
                  </a:lnTo>
                  <a:lnTo>
                    <a:pt x="26" y="8"/>
                  </a:lnTo>
                  <a:lnTo>
                    <a:pt x="26" y="7"/>
                  </a:lnTo>
                  <a:lnTo>
                    <a:pt x="27" y="7"/>
                  </a:lnTo>
                  <a:lnTo>
                    <a:pt x="17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1" name="Freeform 149"/>
            <p:cNvSpPr>
              <a:spLocks/>
            </p:cNvSpPr>
            <p:nvPr/>
          </p:nvSpPr>
          <p:spPr bwMode="auto">
            <a:xfrm>
              <a:off x="2419" y="2123"/>
              <a:ext cx="229" cy="62"/>
            </a:xfrm>
            <a:custGeom>
              <a:avLst/>
              <a:gdLst>
                <a:gd name="T0" fmla="*/ 11 w 229"/>
                <a:gd name="T1" fmla="*/ 52 h 62"/>
                <a:gd name="T2" fmla="*/ 35 w 229"/>
                <a:gd name="T3" fmla="*/ 44 h 62"/>
                <a:gd name="T4" fmla="*/ 60 w 229"/>
                <a:gd name="T5" fmla="*/ 39 h 62"/>
                <a:gd name="T6" fmla="*/ 90 w 229"/>
                <a:gd name="T7" fmla="*/ 36 h 62"/>
                <a:gd name="T8" fmla="*/ 120 w 229"/>
                <a:gd name="T9" fmla="*/ 36 h 62"/>
                <a:gd name="T10" fmla="*/ 151 w 229"/>
                <a:gd name="T11" fmla="*/ 40 h 62"/>
                <a:gd name="T12" fmla="*/ 180 w 229"/>
                <a:gd name="T13" fmla="*/ 45 h 62"/>
                <a:gd name="T14" fmla="*/ 206 w 229"/>
                <a:gd name="T15" fmla="*/ 54 h 62"/>
                <a:gd name="T16" fmla="*/ 226 w 229"/>
                <a:gd name="T17" fmla="*/ 62 h 62"/>
                <a:gd name="T18" fmla="*/ 228 w 229"/>
                <a:gd name="T19" fmla="*/ 54 h 62"/>
                <a:gd name="T20" fmla="*/ 218 w 229"/>
                <a:gd name="T21" fmla="*/ 36 h 62"/>
                <a:gd name="T22" fmla="*/ 208 w 229"/>
                <a:gd name="T23" fmla="*/ 22 h 62"/>
                <a:gd name="T24" fmla="*/ 195 w 229"/>
                <a:gd name="T25" fmla="*/ 15 h 62"/>
                <a:gd name="T26" fmla="*/ 172 w 229"/>
                <a:gd name="T27" fmla="*/ 8 h 62"/>
                <a:gd name="T28" fmla="*/ 147 w 229"/>
                <a:gd name="T29" fmla="*/ 2 h 62"/>
                <a:gd name="T30" fmla="*/ 119 w 229"/>
                <a:gd name="T31" fmla="*/ 0 h 62"/>
                <a:gd name="T32" fmla="*/ 90 w 229"/>
                <a:gd name="T33" fmla="*/ 0 h 62"/>
                <a:gd name="T34" fmla="*/ 62 w 229"/>
                <a:gd name="T35" fmla="*/ 2 h 62"/>
                <a:gd name="T36" fmla="*/ 36 w 229"/>
                <a:gd name="T37" fmla="*/ 8 h 62"/>
                <a:gd name="T38" fmla="*/ 13 w 229"/>
                <a:gd name="T39" fmla="*/ 14 h 62"/>
                <a:gd name="T40" fmla="*/ 2 w 229"/>
                <a:gd name="T41" fmla="*/ 19 h 62"/>
                <a:gd name="T42" fmla="*/ 8 w 229"/>
                <a:gd name="T43" fmla="*/ 22 h 62"/>
                <a:gd name="T44" fmla="*/ 20 w 229"/>
                <a:gd name="T45" fmla="*/ 24 h 62"/>
                <a:gd name="T46" fmla="*/ 44 w 229"/>
                <a:gd name="T47" fmla="*/ 20 h 62"/>
                <a:gd name="T48" fmla="*/ 75 w 229"/>
                <a:gd name="T49" fmla="*/ 10 h 62"/>
                <a:gd name="T50" fmla="*/ 96 w 229"/>
                <a:gd name="T51" fmla="*/ 8 h 62"/>
                <a:gd name="T52" fmla="*/ 105 w 229"/>
                <a:gd name="T53" fmla="*/ 11 h 62"/>
                <a:gd name="T54" fmla="*/ 105 w 229"/>
                <a:gd name="T55" fmla="*/ 17 h 62"/>
                <a:gd name="T56" fmla="*/ 105 w 229"/>
                <a:gd name="T57" fmla="*/ 18 h 62"/>
                <a:gd name="T58" fmla="*/ 111 w 229"/>
                <a:gd name="T59" fmla="*/ 11 h 62"/>
                <a:gd name="T60" fmla="*/ 111 w 229"/>
                <a:gd name="T61" fmla="*/ 5 h 62"/>
                <a:gd name="T62" fmla="*/ 130 w 229"/>
                <a:gd name="T63" fmla="*/ 8 h 62"/>
                <a:gd name="T64" fmla="*/ 155 w 229"/>
                <a:gd name="T65" fmla="*/ 13 h 62"/>
                <a:gd name="T66" fmla="*/ 177 w 229"/>
                <a:gd name="T67" fmla="*/ 22 h 62"/>
                <a:gd name="T68" fmla="*/ 189 w 229"/>
                <a:gd name="T69" fmla="*/ 36 h 62"/>
                <a:gd name="T70" fmla="*/ 179 w 229"/>
                <a:gd name="T71" fmla="*/ 39 h 62"/>
                <a:gd name="T72" fmla="*/ 161 w 229"/>
                <a:gd name="T73" fmla="*/ 35 h 62"/>
                <a:gd name="T74" fmla="*/ 142 w 229"/>
                <a:gd name="T75" fmla="*/ 32 h 62"/>
                <a:gd name="T76" fmla="*/ 120 w 229"/>
                <a:gd name="T77" fmla="*/ 30 h 62"/>
                <a:gd name="T78" fmla="*/ 102 w 229"/>
                <a:gd name="T79" fmla="*/ 30 h 62"/>
                <a:gd name="T80" fmla="*/ 90 w 229"/>
                <a:gd name="T81" fmla="*/ 32 h 62"/>
                <a:gd name="T82" fmla="*/ 91 w 229"/>
                <a:gd name="T83" fmla="*/ 26 h 62"/>
                <a:gd name="T84" fmla="*/ 94 w 229"/>
                <a:gd name="T85" fmla="*/ 23 h 62"/>
                <a:gd name="T86" fmla="*/ 81 w 229"/>
                <a:gd name="T87" fmla="*/ 26 h 62"/>
                <a:gd name="T88" fmla="*/ 67 w 229"/>
                <a:gd name="T89" fmla="*/ 36 h 62"/>
                <a:gd name="T90" fmla="*/ 47 w 229"/>
                <a:gd name="T91" fmla="*/ 39 h 62"/>
                <a:gd name="T92" fmla="*/ 39 w 229"/>
                <a:gd name="T93" fmla="*/ 39 h 62"/>
                <a:gd name="T94" fmla="*/ 29 w 229"/>
                <a:gd name="T95" fmla="*/ 39 h 62"/>
                <a:gd name="T96" fmla="*/ 17 w 229"/>
                <a:gd name="T97" fmla="*/ 42 h 62"/>
                <a:gd name="T98" fmla="*/ 5 w 229"/>
                <a:gd name="T99" fmla="*/ 49 h 6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9"/>
                <a:gd name="T151" fmla="*/ 0 h 62"/>
                <a:gd name="T152" fmla="*/ 229 w 229"/>
                <a:gd name="T153" fmla="*/ 62 h 6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9" h="62">
                  <a:moveTo>
                    <a:pt x="0" y="55"/>
                  </a:moveTo>
                  <a:lnTo>
                    <a:pt x="11" y="52"/>
                  </a:lnTo>
                  <a:lnTo>
                    <a:pt x="23" y="48"/>
                  </a:lnTo>
                  <a:lnTo>
                    <a:pt x="35" y="44"/>
                  </a:lnTo>
                  <a:lnTo>
                    <a:pt x="47" y="41"/>
                  </a:lnTo>
                  <a:lnTo>
                    <a:pt x="60" y="39"/>
                  </a:lnTo>
                  <a:lnTo>
                    <a:pt x="75" y="37"/>
                  </a:lnTo>
                  <a:lnTo>
                    <a:pt x="90" y="36"/>
                  </a:lnTo>
                  <a:lnTo>
                    <a:pt x="104" y="36"/>
                  </a:lnTo>
                  <a:lnTo>
                    <a:pt x="120" y="36"/>
                  </a:lnTo>
                  <a:lnTo>
                    <a:pt x="136" y="37"/>
                  </a:lnTo>
                  <a:lnTo>
                    <a:pt x="151" y="40"/>
                  </a:lnTo>
                  <a:lnTo>
                    <a:pt x="166" y="42"/>
                  </a:lnTo>
                  <a:lnTo>
                    <a:pt x="180" y="45"/>
                  </a:lnTo>
                  <a:lnTo>
                    <a:pt x="193" y="50"/>
                  </a:lnTo>
                  <a:lnTo>
                    <a:pt x="206" y="54"/>
                  </a:lnTo>
                  <a:lnTo>
                    <a:pt x="217" y="59"/>
                  </a:lnTo>
                  <a:lnTo>
                    <a:pt x="226" y="62"/>
                  </a:lnTo>
                  <a:lnTo>
                    <a:pt x="229" y="61"/>
                  </a:lnTo>
                  <a:lnTo>
                    <a:pt x="228" y="54"/>
                  </a:lnTo>
                  <a:lnTo>
                    <a:pt x="224" y="45"/>
                  </a:lnTo>
                  <a:lnTo>
                    <a:pt x="218" y="36"/>
                  </a:lnTo>
                  <a:lnTo>
                    <a:pt x="212" y="28"/>
                  </a:lnTo>
                  <a:lnTo>
                    <a:pt x="208" y="22"/>
                  </a:lnTo>
                  <a:lnTo>
                    <a:pt x="206" y="19"/>
                  </a:lnTo>
                  <a:lnTo>
                    <a:pt x="195" y="15"/>
                  </a:lnTo>
                  <a:lnTo>
                    <a:pt x="184" y="11"/>
                  </a:lnTo>
                  <a:lnTo>
                    <a:pt x="172" y="8"/>
                  </a:lnTo>
                  <a:lnTo>
                    <a:pt x="160" y="5"/>
                  </a:lnTo>
                  <a:lnTo>
                    <a:pt x="147" y="2"/>
                  </a:lnTo>
                  <a:lnTo>
                    <a:pt x="133" y="1"/>
                  </a:lnTo>
                  <a:lnTo>
                    <a:pt x="119" y="0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76" y="1"/>
                  </a:lnTo>
                  <a:lnTo>
                    <a:pt x="62" y="2"/>
                  </a:lnTo>
                  <a:lnTo>
                    <a:pt x="50" y="5"/>
                  </a:lnTo>
                  <a:lnTo>
                    <a:pt x="36" y="8"/>
                  </a:lnTo>
                  <a:lnTo>
                    <a:pt x="24" y="10"/>
                  </a:lnTo>
                  <a:lnTo>
                    <a:pt x="13" y="14"/>
                  </a:lnTo>
                  <a:lnTo>
                    <a:pt x="2" y="18"/>
                  </a:lnTo>
                  <a:lnTo>
                    <a:pt x="2" y="19"/>
                  </a:lnTo>
                  <a:lnTo>
                    <a:pt x="5" y="20"/>
                  </a:lnTo>
                  <a:lnTo>
                    <a:pt x="8" y="22"/>
                  </a:lnTo>
                  <a:lnTo>
                    <a:pt x="13" y="24"/>
                  </a:lnTo>
                  <a:lnTo>
                    <a:pt x="20" y="24"/>
                  </a:lnTo>
                  <a:lnTo>
                    <a:pt x="31" y="24"/>
                  </a:lnTo>
                  <a:lnTo>
                    <a:pt x="44" y="20"/>
                  </a:lnTo>
                  <a:lnTo>
                    <a:pt x="59" y="15"/>
                  </a:lnTo>
                  <a:lnTo>
                    <a:pt x="75" y="10"/>
                  </a:lnTo>
                  <a:lnTo>
                    <a:pt x="87" y="8"/>
                  </a:lnTo>
                  <a:lnTo>
                    <a:pt x="96" y="8"/>
                  </a:lnTo>
                  <a:lnTo>
                    <a:pt x="102" y="9"/>
                  </a:lnTo>
                  <a:lnTo>
                    <a:pt x="105" y="11"/>
                  </a:lnTo>
                  <a:lnTo>
                    <a:pt x="107" y="14"/>
                  </a:lnTo>
                  <a:lnTo>
                    <a:pt x="105" y="17"/>
                  </a:lnTo>
                  <a:lnTo>
                    <a:pt x="103" y="19"/>
                  </a:lnTo>
                  <a:lnTo>
                    <a:pt x="105" y="18"/>
                  </a:lnTo>
                  <a:lnTo>
                    <a:pt x="109" y="15"/>
                  </a:lnTo>
                  <a:lnTo>
                    <a:pt x="111" y="11"/>
                  </a:lnTo>
                  <a:lnTo>
                    <a:pt x="109" y="5"/>
                  </a:lnTo>
                  <a:lnTo>
                    <a:pt x="111" y="5"/>
                  </a:lnTo>
                  <a:lnTo>
                    <a:pt x="119" y="6"/>
                  </a:lnTo>
                  <a:lnTo>
                    <a:pt x="130" y="8"/>
                  </a:lnTo>
                  <a:lnTo>
                    <a:pt x="142" y="10"/>
                  </a:lnTo>
                  <a:lnTo>
                    <a:pt x="155" y="13"/>
                  </a:lnTo>
                  <a:lnTo>
                    <a:pt x="167" y="17"/>
                  </a:lnTo>
                  <a:lnTo>
                    <a:pt x="177" y="22"/>
                  </a:lnTo>
                  <a:lnTo>
                    <a:pt x="184" y="27"/>
                  </a:lnTo>
                  <a:lnTo>
                    <a:pt x="189" y="36"/>
                  </a:lnTo>
                  <a:lnTo>
                    <a:pt x="187" y="39"/>
                  </a:lnTo>
                  <a:lnTo>
                    <a:pt x="179" y="39"/>
                  </a:lnTo>
                  <a:lnTo>
                    <a:pt x="168" y="36"/>
                  </a:lnTo>
                  <a:lnTo>
                    <a:pt x="161" y="35"/>
                  </a:lnTo>
                  <a:lnTo>
                    <a:pt x="153" y="33"/>
                  </a:lnTo>
                  <a:lnTo>
                    <a:pt x="142" y="32"/>
                  </a:lnTo>
                  <a:lnTo>
                    <a:pt x="131" y="31"/>
                  </a:lnTo>
                  <a:lnTo>
                    <a:pt x="120" y="30"/>
                  </a:lnTo>
                  <a:lnTo>
                    <a:pt x="109" y="30"/>
                  </a:lnTo>
                  <a:lnTo>
                    <a:pt x="102" y="30"/>
                  </a:lnTo>
                  <a:lnTo>
                    <a:pt x="96" y="31"/>
                  </a:lnTo>
                  <a:lnTo>
                    <a:pt x="90" y="32"/>
                  </a:lnTo>
                  <a:lnTo>
                    <a:pt x="88" y="30"/>
                  </a:lnTo>
                  <a:lnTo>
                    <a:pt x="91" y="26"/>
                  </a:lnTo>
                  <a:lnTo>
                    <a:pt x="97" y="23"/>
                  </a:lnTo>
                  <a:lnTo>
                    <a:pt x="94" y="23"/>
                  </a:lnTo>
                  <a:lnTo>
                    <a:pt x="88" y="23"/>
                  </a:lnTo>
                  <a:lnTo>
                    <a:pt x="81" y="26"/>
                  </a:lnTo>
                  <a:lnTo>
                    <a:pt x="74" y="31"/>
                  </a:lnTo>
                  <a:lnTo>
                    <a:pt x="67" y="36"/>
                  </a:lnTo>
                  <a:lnTo>
                    <a:pt x="57" y="39"/>
                  </a:lnTo>
                  <a:lnTo>
                    <a:pt x="47" y="39"/>
                  </a:lnTo>
                  <a:lnTo>
                    <a:pt x="41" y="39"/>
                  </a:lnTo>
                  <a:lnTo>
                    <a:pt x="39" y="39"/>
                  </a:lnTo>
                  <a:lnTo>
                    <a:pt x="34" y="39"/>
                  </a:lnTo>
                  <a:lnTo>
                    <a:pt x="29" y="39"/>
                  </a:lnTo>
                  <a:lnTo>
                    <a:pt x="23" y="40"/>
                  </a:lnTo>
                  <a:lnTo>
                    <a:pt x="17" y="42"/>
                  </a:lnTo>
                  <a:lnTo>
                    <a:pt x="11" y="45"/>
                  </a:lnTo>
                  <a:lnTo>
                    <a:pt x="5" y="49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2" name="Freeform 150"/>
            <p:cNvSpPr>
              <a:spLocks/>
            </p:cNvSpPr>
            <p:nvPr/>
          </p:nvSpPr>
          <p:spPr bwMode="auto">
            <a:xfrm>
              <a:off x="2467" y="2239"/>
              <a:ext cx="111" cy="47"/>
            </a:xfrm>
            <a:custGeom>
              <a:avLst/>
              <a:gdLst>
                <a:gd name="T0" fmla="*/ 111 w 111"/>
                <a:gd name="T1" fmla="*/ 38 h 47"/>
                <a:gd name="T2" fmla="*/ 95 w 111"/>
                <a:gd name="T3" fmla="*/ 43 h 47"/>
                <a:gd name="T4" fmla="*/ 79 w 111"/>
                <a:gd name="T5" fmla="*/ 46 h 47"/>
                <a:gd name="T6" fmla="*/ 65 w 111"/>
                <a:gd name="T7" fmla="*/ 47 h 47"/>
                <a:gd name="T8" fmla="*/ 50 w 111"/>
                <a:gd name="T9" fmla="*/ 47 h 47"/>
                <a:gd name="T10" fmla="*/ 36 w 111"/>
                <a:gd name="T11" fmla="*/ 47 h 47"/>
                <a:gd name="T12" fmla="*/ 23 w 111"/>
                <a:gd name="T13" fmla="*/ 44 h 47"/>
                <a:gd name="T14" fmla="*/ 11 w 111"/>
                <a:gd name="T15" fmla="*/ 42 h 47"/>
                <a:gd name="T16" fmla="*/ 0 w 111"/>
                <a:gd name="T17" fmla="*/ 38 h 47"/>
                <a:gd name="T18" fmla="*/ 0 w 111"/>
                <a:gd name="T19" fmla="*/ 0 h 47"/>
                <a:gd name="T20" fmla="*/ 11 w 111"/>
                <a:gd name="T21" fmla="*/ 4 h 47"/>
                <a:gd name="T22" fmla="*/ 23 w 111"/>
                <a:gd name="T23" fmla="*/ 8 h 47"/>
                <a:gd name="T24" fmla="*/ 36 w 111"/>
                <a:gd name="T25" fmla="*/ 9 h 47"/>
                <a:gd name="T26" fmla="*/ 50 w 111"/>
                <a:gd name="T27" fmla="*/ 11 h 47"/>
                <a:gd name="T28" fmla="*/ 65 w 111"/>
                <a:gd name="T29" fmla="*/ 9 h 47"/>
                <a:gd name="T30" fmla="*/ 79 w 111"/>
                <a:gd name="T31" fmla="*/ 8 h 47"/>
                <a:gd name="T32" fmla="*/ 95 w 111"/>
                <a:gd name="T33" fmla="*/ 5 h 47"/>
                <a:gd name="T34" fmla="*/ 111 w 111"/>
                <a:gd name="T35" fmla="*/ 0 h 47"/>
                <a:gd name="T36" fmla="*/ 111 w 111"/>
                <a:gd name="T37" fmla="*/ 38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1"/>
                <a:gd name="T58" fmla="*/ 0 h 47"/>
                <a:gd name="T59" fmla="*/ 111 w 111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1" h="47">
                  <a:moveTo>
                    <a:pt x="111" y="38"/>
                  </a:moveTo>
                  <a:lnTo>
                    <a:pt x="95" y="43"/>
                  </a:lnTo>
                  <a:lnTo>
                    <a:pt x="79" y="46"/>
                  </a:lnTo>
                  <a:lnTo>
                    <a:pt x="65" y="47"/>
                  </a:lnTo>
                  <a:lnTo>
                    <a:pt x="50" y="47"/>
                  </a:lnTo>
                  <a:lnTo>
                    <a:pt x="36" y="47"/>
                  </a:lnTo>
                  <a:lnTo>
                    <a:pt x="23" y="44"/>
                  </a:lnTo>
                  <a:lnTo>
                    <a:pt x="11" y="42"/>
                  </a:lnTo>
                  <a:lnTo>
                    <a:pt x="0" y="38"/>
                  </a:lnTo>
                  <a:lnTo>
                    <a:pt x="0" y="0"/>
                  </a:lnTo>
                  <a:lnTo>
                    <a:pt x="11" y="4"/>
                  </a:lnTo>
                  <a:lnTo>
                    <a:pt x="23" y="8"/>
                  </a:lnTo>
                  <a:lnTo>
                    <a:pt x="36" y="9"/>
                  </a:lnTo>
                  <a:lnTo>
                    <a:pt x="50" y="11"/>
                  </a:lnTo>
                  <a:lnTo>
                    <a:pt x="65" y="9"/>
                  </a:lnTo>
                  <a:lnTo>
                    <a:pt x="79" y="8"/>
                  </a:lnTo>
                  <a:lnTo>
                    <a:pt x="95" y="5"/>
                  </a:lnTo>
                  <a:lnTo>
                    <a:pt x="111" y="0"/>
                  </a:lnTo>
                  <a:lnTo>
                    <a:pt x="111" y="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3" name="Freeform 151"/>
            <p:cNvSpPr>
              <a:spLocks/>
            </p:cNvSpPr>
            <p:nvPr/>
          </p:nvSpPr>
          <p:spPr bwMode="auto">
            <a:xfrm>
              <a:off x="2318" y="1088"/>
              <a:ext cx="89" cy="94"/>
            </a:xfrm>
            <a:custGeom>
              <a:avLst/>
              <a:gdLst>
                <a:gd name="T0" fmla="*/ 44 w 89"/>
                <a:gd name="T1" fmla="*/ 94 h 94"/>
                <a:gd name="T2" fmla="*/ 52 w 89"/>
                <a:gd name="T3" fmla="*/ 93 h 94"/>
                <a:gd name="T4" fmla="*/ 61 w 89"/>
                <a:gd name="T5" fmla="*/ 90 h 94"/>
                <a:gd name="T6" fmla="*/ 68 w 89"/>
                <a:gd name="T7" fmla="*/ 86 h 94"/>
                <a:gd name="T8" fmla="*/ 75 w 89"/>
                <a:gd name="T9" fmla="*/ 80 h 94"/>
                <a:gd name="T10" fmla="*/ 82 w 89"/>
                <a:gd name="T11" fmla="*/ 72 h 94"/>
                <a:gd name="T12" fmla="*/ 85 w 89"/>
                <a:gd name="T13" fmla="*/ 64 h 94"/>
                <a:gd name="T14" fmla="*/ 88 w 89"/>
                <a:gd name="T15" fmla="*/ 55 h 94"/>
                <a:gd name="T16" fmla="*/ 89 w 89"/>
                <a:gd name="T17" fmla="*/ 46 h 94"/>
                <a:gd name="T18" fmla="*/ 88 w 89"/>
                <a:gd name="T19" fmla="*/ 37 h 94"/>
                <a:gd name="T20" fmla="*/ 85 w 89"/>
                <a:gd name="T21" fmla="*/ 28 h 94"/>
                <a:gd name="T22" fmla="*/ 82 w 89"/>
                <a:gd name="T23" fmla="*/ 20 h 94"/>
                <a:gd name="T24" fmla="*/ 75 w 89"/>
                <a:gd name="T25" fmla="*/ 13 h 94"/>
                <a:gd name="T26" fmla="*/ 68 w 89"/>
                <a:gd name="T27" fmla="*/ 7 h 94"/>
                <a:gd name="T28" fmla="*/ 61 w 89"/>
                <a:gd name="T29" fmla="*/ 4 h 94"/>
                <a:gd name="T30" fmla="*/ 52 w 89"/>
                <a:gd name="T31" fmla="*/ 1 h 94"/>
                <a:gd name="T32" fmla="*/ 44 w 89"/>
                <a:gd name="T33" fmla="*/ 0 h 94"/>
                <a:gd name="T34" fmla="*/ 35 w 89"/>
                <a:gd name="T35" fmla="*/ 1 h 94"/>
                <a:gd name="T36" fmla="*/ 27 w 89"/>
                <a:gd name="T37" fmla="*/ 4 h 94"/>
                <a:gd name="T38" fmla="*/ 20 w 89"/>
                <a:gd name="T39" fmla="*/ 7 h 94"/>
                <a:gd name="T40" fmla="*/ 14 w 89"/>
                <a:gd name="T41" fmla="*/ 13 h 94"/>
                <a:gd name="T42" fmla="*/ 8 w 89"/>
                <a:gd name="T43" fmla="*/ 20 h 94"/>
                <a:gd name="T44" fmla="*/ 4 w 89"/>
                <a:gd name="T45" fmla="*/ 28 h 94"/>
                <a:gd name="T46" fmla="*/ 2 w 89"/>
                <a:gd name="T47" fmla="*/ 37 h 94"/>
                <a:gd name="T48" fmla="*/ 0 w 89"/>
                <a:gd name="T49" fmla="*/ 46 h 94"/>
                <a:gd name="T50" fmla="*/ 2 w 89"/>
                <a:gd name="T51" fmla="*/ 55 h 94"/>
                <a:gd name="T52" fmla="*/ 4 w 89"/>
                <a:gd name="T53" fmla="*/ 64 h 94"/>
                <a:gd name="T54" fmla="*/ 8 w 89"/>
                <a:gd name="T55" fmla="*/ 72 h 94"/>
                <a:gd name="T56" fmla="*/ 14 w 89"/>
                <a:gd name="T57" fmla="*/ 80 h 94"/>
                <a:gd name="T58" fmla="*/ 20 w 89"/>
                <a:gd name="T59" fmla="*/ 86 h 94"/>
                <a:gd name="T60" fmla="*/ 27 w 89"/>
                <a:gd name="T61" fmla="*/ 90 h 94"/>
                <a:gd name="T62" fmla="*/ 35 w 89"/>
                <a:gd name="T63" fmla="*/ 93 h 94"/>
                <a:gd name="T64" fmla="*/ 44 w 89"/>
                <a:gd name="T65" fmla="*/ 94 h 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4"/>
                <a:gd name="T101" fmla="*/ 89 w 89"/>
                <a:gd name="T102" fmla="*/ 94 h 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4">
                  <a:moveTo>
                    <a:pt x="44" y="94"/>
                  </a:moveTo>
                  <a:lnTo>
                    <a:pt x="52" y="93"/>
                  </a:lnTo>
                  <a:lnTo>
                    <a:pt x="61" y="90"/>
                  </a:lnTo>
                  <a:lnTo>
                    <a:pt x="68" y="86"/>
                  </a:lnTo>
                  <a:lnTo>
                    <a:pt x="75" y="80"/>
                  </a:lnTo>
                  <a:lnTo>
                    <a:pt x="82" y="72"/>
                  </a:lnTo>
                  <a:lnTo>
                    <a:pt x="85" y="64"/>
                  </a:lnTo>
                  <a:lnTo>
                    <a:pt x="88" y="55"/>
                  </a:lnTo>
                  <a:lnTo>
                    <a:pt x="89" y="46"/>
                  </a:lnTo>
                  <a:lnTo>
                    <a:pt x="88" y="37"/>
                  </a:lnTo>
                  <a:lnTo>
                    <a:pt x="85" y="28"/>
                  </a:lnTo>
                  <a:lnTo>
                    <a:pt x="82" y="20"/>
                  </a:lnTo>
                  <a:lnTo>
                    <a:pt x="75" y="13"/>
                  </a:lnTo>
                  <a:lnTo>
                    <a:pt x="68" y="7"/>
                  </a:lnTo>
                  <a:lnTo>
                    <a:pt x="61" y="4"/>
                  </a:lnTo>
                  <a:lnTo>
                    <a:pt x="52" y="1"/>
                  </a:lnTo>
                  <a:lnTo>
                    <a:pt x="44" y="0"/>
                  </a:lnTo>
                  <a:lnTo>
                    <a:pt x="35" y="1"/>
                  </a:lnTo>
                  <a:lnTo>
                    <a:pt x="27" y="4"/>
                  </a:lnTo>
                  <a:lnTo>
                    <a:pt x="20" y="7"/>
                  </a:lnTo>
                  <a:lnTo>
                    <a:pt x="14" y="13"/>
                  </a:lnTo>
                  <a:lnTo>
                    <a:pt x="8" y="20"/>
                  </a:lnTo>
                  <a:lnTo>
                    <a:pt x="4" y="28"/>
                  </a:lnTo>
                  <a:lnTo>
                    <a:pt x="2" y="37"/>
                  </a:lnTo>
                  <a:lnTo>
                    <a:pt x="0" y="46"/>
                  </a:lnTo>
                  <a:lnTo>
                    <a:pt x="2" y="55"/>
                  </a:lnTo>
                  <a:lnTo>
                    <a:pt x="4" y="64"/>
                  </a:lnTo>
                  <a:lnTo>
                    <a:pt x="8" y="72"/>
                  </a:lnTo>
                  <a:lnTo>
                    <a:pt x="14" y="80"/>
                  </a:lnTo>
                  <a:lnTo>
                    <a:pt x="20" y="86"/>
                  </a:lnTo>
                  <a:lnTo>
                    <a:pt x="27" y="90"/>
                  </a:lnTo>
                  <a:lnTo>
                    <a:pt x="35" y="93"/>
                  </a:lnTo>
                  <a:lnTo>
                    <a:pt x="44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4" name="Freeform 152"/>
            <p:cNvSpPr>
              <a:spLocks/>
            </p:cNvSpPr>
            <p:nvPr/>
          </p:nvSpPr>
          <p:spPr bwMode="auto">
            <a:xfrm>
              <a:off x="2645" y="1088"/>
              <a:ext cx="89" cy="94"/>
            </a:xfrm>
            <a:custGeom>
              <a:avLst/>
              <a:gdLst>
                <a:gd name="T0" fmla="*/ 44 w 89"/>
                <a:gd name="T1" fmla="*/ 94 h 94"/>
                <a:gd name="T2" fmla="*/ 53 w 89"/>
                <a:gd name="T3" fmla="*/ 93 h 94"/>
                <a:gd name="T4" fmla="*/ 61 w 89"/>
                <a:gd name="T5" fmla="*/ 90 h 94"/>
                <a:gd name="T6" fmla="*/ 68 w 89"/>
                <a:gd name="T7" fmla="*/ 86 h 94"/>
                <a:gd name="T8" fmla="*/ 76 w 89"/>
                <a:gd name="T9" fmla="*/ 80 h 94"/>
                <a:gd name="T10" fmla="*/ 82 w 89"/>
                <a:gd name="T11" fmla="*/ 72 h 94"/>
                <a:gd name="T12" fmla="*/ 85 w 89"/>
                <a:gd name="T13" fmla="*/ 64 h 94"/>
                <a:gd name="T14" fmla="*/ 88 w 89"/>
                <a:gd name="T15" fmla="*/ 55 h 94"/>
                <a:gd name="T16" fmla="*/ 89 w 89"/>
                <a:gd name="T17" fmla="*/ 46 h 94"/>
                <a:gd name="T18" fmla="*/ 88 w 89"/>
                <a:gd name="T19" fmla="*/ 37 h 94"/>
                <a:gd name="T20" fmla="*/ 85 w 89"/>
                <a:gd name="T21" fmla="*/ 28 h 94"/>
                <a:gd name="T22" fmla="*/ 82 w 89"/>
                <a:gd name="T23" fmla="*/ 20 h 94"/>
                <a:gd name="T24" fmla="*/ 76 w 89"/>
                <a:gd name="T25" fmla="*/ 13 h 94"/>
                <a:gd name="T26" fmla="*/ 68 w 89"/>
                <a:gd name="T27" fmla="*/ 7 h 94"/>
                <a:gd name="T28" fmla="*/ 61 w 89"/>
                <a:gd name="T29" fmla="*/ 4 h 94"/>
                <a:gd name="T30" fmla="*/ 53 w 89"/>
                <a:gd name="T31" fmla="*/ 1 h 94"/>
                <a:gd name="T32" fmla="*/ 44 w 89"/>
                <a:gd name="T33" fmla="*/ 0 h 94"/>
                <a:gd name="T34" fmla="*/ 36 w 89"/>
                <a:gd name="T35" fmla="*/ 1 h 94"/>
                <a:gd name="T36" fmla="*/ 27 w 89"/>
                <a:gd name="T37" fmla="*/ 4 h 94"/>
                <a:gd name="T38" fmla="*/ 20 w 89"/>
                <a:gd name="T39" fmla="*/ 7 h 94"/>
                <a:gd name="T40" fmla="*/ 14 w 89"/>
                <a:gd name="T41" fmla="*/ 13 h 94"/>
                <a:gd name="T42" fmla="*/ 8 w 89"/>
                <a:gd name="T43" fmla="*/ 20 h 94"/>
                <a:gd name="T44" fmla="*/ 4 w 89"/>
                <a:gd name="T45" fmla="*/ 28 h 94"/>
                <a:gd name="T46" fmla="*/ 2 w 89"/>
                <a:gd name="T47" fmla="*/ 37 h 94"/>
                <a:gd name="T48" fmla="*/ 0 w 89"/>
                <a:gd name="T49" fmla="*/ 46 h 94"/>
                <a:gd name="T50" fmla="*/ 2 w 89"/>
                <a:gd name="T51" fmla="*/ 55 h 94"/>
                <a:gd name="T52" fmla="*/ 4 w 89"/>
                <a:gd name="T53" fmla="*/ 64 h 94"/>
                <a:gd name="T54" fmla="*/ 8 w 89"/>
                <a:gd name="T55" fmla="*/ 72 h 94"/>
                <a:gd name="T56" fmla="*/ 14 w 89"/>
                <a:gd name="T57" fmla="*/ 80 h 94"/>
                <a:gd name="T58" fmla="*/ 20 w 89"/>
                <a:gd name="T59" fmla="*/ 86 h 94"/>
                <a:gd name="T60" fmla="*/ 27 w 89"/>
                <a:gd name="T61" fmla="*/ 90 h 94"/>
                <a:gd name="T62" fmla="*/ 36 w 89"/>
                <a:gd name="T63" fmla="*/ 93 h 94"/>
                <a:gd name="T64" fmla="*/ 44 w 89"/>
                <a:gd name="T65" fmla="*/ 94 h 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4"/>
                <a:gd name="T101" fmla="*/ 89 w 89"/>
                <a:gd name="T102" fmla="*/ 94 h 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4">
                  <a:moveTo>
                    <a:pt x="44" y="94"/>
                  </a:moveTo>
                  <a:lnTo>
                    <a:pt x="53" y="93"/>
                  </a:lnTo>
                  <a:lnTo>
                    <a:pt x="61" y="90"/>
                  </a:lnTo>
                  <a:lnTo>
                    <a:pt x="68" y="86"/>
                  </a:lnTo>
                  <a:lnTo>
                    <a:pt x="76" y="80"/>
                  </a:lnTo>
                  <a:lnTo>
                    <a:pt x="82" y="72"/>
                  </a:lnTo>
                  <a:lnTo>
                    <a:pt x="85" y="64"/>
                  </a:lnTo>
                  <a:lnTo>
                    <a:pt x="88" y="55"/>
                  </a:lnTo>
                  <a:lnTo>
                    <a:pt x="89" y="46"/>
                  </a:lnTo>
                  <a:lnTo>
                    <a:pt x="88" y="37"/>
                  </a:lnTo>
                  <a:lnTo>
                    <a:pt x="85" y="28"/>
                  </a:lnTo>
                  <a:lnTo>
                    <a:pt x="82" y="20"/>
                  </a:lnTo>
                  <a:lnTo>
                    <a:pt x="76" y="13"/>
                  </a:lnTo>
                  <a:lnTo>
                    <a:pt x="68" y="7"/>
                  </a:lnTo>
                  <a:lnTo>
                    <a:pt x="61" y="4"/>
                  </a:lnTo>
                  <a:lnTo>
                    <a:pt x="53" y="1"/>
                  </a:lnTo>
                  <a:lnTo>
                    <a:pt x="44" y="0"/>
                  </a:lnTo>
                  <a:lnTo>
                    <a:pt x="36" y="1"/>
                  </a:lnTo>
                  <a:lnTo>
                    <a:pt x="27" y="4"/>
                  </a:lnTo>
                  <a:lnTo>
                    <a:pt x="20" y="7"/>
                  </a:lnTo>
                  <a:lnTo>
                    <a:pt x="14" y="13"/>
                  </a:lnTo>
                  <a:lnTo>
                    <a:pt x="8" y="20"/>
                  </a:lnTo>
                  <a:lnTo>
                    <a:pt x="4" y="28"/>
                  </a:lnTo>
                  <a:lnTo>
                    <a:pt x="2" y="37"/>
                  </a:lnTo>
                  <a:lnTo>
                    <a:pt x="0" y="46"/>
                  </a:lnTo>
                  <a:lnTo>
                    <a:pt x="2" y="55"/>
                  </a:lnTo>
                  <a:lnTo>
                    <a:pt x="4" y="64"/>
                  </a:lnTo>
                  <a:lnTo>
                    <a:pt x="8" y="72"/>
                  </a:lnTo>
                  <a:lnTo>
                    <a:pt x="14" y="80"/>
                  </a:lnTo>
                  <a:lnTo>
                    <a:pt x="20" y="86"/>
                  </a:lnTo>
                  <a:lnTo>
                    <a:pt x="27" y="90"/>
                  </a:lnTo>
                  <a:lnTo>
                    <a:pt x="36" y="93"/>
                  </a:lnTo>
                  <a:lnTo>
                    <a:pt x="44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5" name="Freeform 153"/>
            <p:cNvSpPr>
              <a:spLocks/>
            </p:cNvSpPr>
            <p:nvPr/>
          </p:nvSpPr>
          <p:spPr bwMode="auto">
            <a:xfrm>
              <a:off x="2356" y="1077"/>
              <a:ext cx="333" cy="95"/>
            </a:xfrm>
            <a:custGeom>
              <a:avLst/>
              <a:gdLst>
                <a:gd name="T0" fmla="*/ 333 w 333"/>
                <a:gd name="T1" fmla="*/ 88 h 95"/>
                <a:gd name="T2" fmla="*/ 329 w 333"/>
                <a:gd name="T3" fmla="*/ 70 h 95"/>
                <a:gd name="T4" fmla="*/ 320 w 333"/>
                <a:gd name="T5" fmla="*/ 55 h 95"/>
                <a:gd name="T6" fmla="*/ 305 w 333"/>
                <a:gd name="T7" fmla="*/ 39 h 95"/>
                <a:gd name="T8" fmla="*/ 285 w 333"/>
                <a:gd name="T9" fmla="*/ 26 h 95"/>
                <a:gd name="T10" fmla="*/ 260 w 333"/>
                <a:gd name="T11" fmla="*/ 16 h 95"/>
                <a:gd name="T12" fmla="*/ 231 w 333"/>
                <a:gd name="T13" fmla="*/ 7 h 95"/>
                <a:gd name="T14" fmla="*/ 201 w 333"/>
                <a:gd name="T15" fmla="*/ 2 h 95"/>
                <a:gd name="T16" fmla="*/ 167 w 333"/>
                <a:gd name="T17" fmla="*/ 0 h 95"/>
                <a:gd name="T18" fmla="*/ 133 w 333"/>
                <a:gd name="T19" fmla="*/ 2 h 95"/>
                <a:gd name="T20" fmla="*/ 102 w 333"/>
                <a:gd name="T21" fmla="*/ 7 h 95"/>
                <a:gd name="T22" fmla="*/ 74 w 333"/>
                <a:gd name="T23" fmla="*/ 16 h 95"/>
                <a:gd name="T24" fmla="*/ 50 w 333"/>
                <a:gd name="T25" fmla="*/ 26 h 95"/>
                <a:gd name="T26" fmla="*/ 29 w 333"/>
                <a:gd name="T27" fmla="*/ 39 h 95"/>
                <a:gd name="T28" fmla="*/ 13 w 333"/>
                <a:gd name="T29" fmla="*/ 55 h 95"/>
                <a:gd name="T30" fmla="*/ 4 w 333"/>
                <a:gd name="T31" fmla="*/ 70 h 95"/>
                <a:gd name="T32" fmla="*/ 0 w 333"/>
                <a:gd name="T33" fmla="*/ 88 h 95"/>
                <a:gd name="T34" fmla="*/ 1 w 333"/>
                <a:gd name="T35" fmla="*/ 90 h 95"/>
                <a:gd name="T36" fmla="*/ 5 w 333"/>
                <a:gd name="T37" fmla="*/ 93 h 95"/>
                <a:gd name="T38" fmla="*/ 10 w 333"/>
                <a:gd name="T39" fmla="*/ 92 h 95"/>
                <a:gd name="T40" fmla="*/ 18 w 333"/>
                <a:gd name="T41" fmla="*/ 84 h 95"/>
                <a:gd name="T42" fmla="*/ 19 w 333"/>
                <a:gd name="T43" fmla="*/ 83 h 95"/>
                <a:gd name="T44" fmla="*/ 31 w 333"/>
                <a:gd name="T45" fmla="*/ 73 h 95"/>
                <a:gd name="T46" fmla="*/ 45 w 333"/>
                <a:gd name="T47" fmla="*/ 64 h 95"/>
                <a:gd name="T48" fmla="*/ 62 w 333"/>
                <a:gd name="T49" fmla="*/ 56 h 95"/>
                <a:gd name="T50" fmla="*/ 80 w 333"/>
                <a:gd name="T51" fmla="*/ 49 h 95"/>
                <a:gd name="T52" fmla="*/ 99 w 333"/>
                <a:gd name="T53" fmla="*/ 44 h 95"/>
                <a:gd name="T54" fmla="*/ 121 w 333"/>
                <a:gd name="T55" fmla="*/ 40 h 95"/>
                <a:gd name="T56" fmla="*/ 143 w 333"/>
                <a:gd name="T57" fmla="*/ 38 h 95"/>
                <a:gd name="T58" fmla="*/ 167 w 333"/>
                <a:gd name="T59" fmla="*/ 37 h 95"/>
                <a:gd name="T60" fmla="*/ 191 w 333"/>
                <a:gd name="T61" fmla="*/ 38 h 95"/>
                <a:gd name="T62" fmla="*/ 214 w 333"/>
                <a:gd name="T63" fmla="*/ 40 h 95"/>
                <a:gd name="T64" fmla="*/ 235 w 333"/>
                <a:gd name="T65" fmla="*/ 44 h 95"/>
                <a:gd name="T66" fmla="*/ 256 w 333"/>
                <a:gd name="T67" fmla="*/ 49 h 95"/>
                <a:gd name="T68" fmla="*/ 274 w 333"/>
                <a:gd name="T69" fmla="*/ 57 h 95"/>
                <a:gd name="T70" fmla="*/ 289 w 333"/>
                <a:gd name="T71" fmla="*/ 65 h 95"/>
                <a:gd name="T72" fmla="*/ 303 w 333"/>
                <a:gd name="T73" fmla="*/ 74 h 95"/>
                <a:gd name="T74" fmla="*/ 315 w 333"/>
                <a:gd name="T75" fmla="*/ 84 h 95"/>
                <a:gd name="T76" fmla="*/ 317 w 333"/>
                <a:gd name="T77" fmla="*/ 87 h 95"/>
                <a:gd name="T78" fmla="*/ 322 w 333"/>
                <a:gd name="T79" fmla="*/ 92 h 95"/>
                <a:gd name="T80" fmla="*/ 328 w 333"/>
                <a:gd name="T81" fmla="*/ 95 h 95"/>
                <a:gd name="T82" fmla="*/ 333 w 333"/>
                <a:gd name="T83" fmla="*/ 88 h 9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33"/>
                <a:gd name="T127" fmla="*/ 0 h 95"/>
                <a:gd name="T128" fmla="*/ 333 w 333"/>
                <a:gd name="T129" fmla="*/ 95 h 95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33" h="95">
                  <a:moveTo>
                    <a:pt x="333" y="88"/>
                  </a:moveTo>
                  <a:lnTo>
                    <a:pt x="329" y="70"/>
                  </a:lnTo>
                  <a:lnTo>
                    <a:pt x="320" y="55"/>
                  </a:lnTo>
                  <a:lnTo>
                    <a:pt x="305" y="39"/>
                  </a:lnTo>
                  <a:lnTo>
                    <a:pt x="285" y="26"/>
                  </a:lnTo>
                  <a:lnTo>
                    <a:pt x="260" y="16"/>
                  </a:lnTo>
                  <a:lnTo>
                    <a:pt x="231" y="7"/>
                  </a:lnTo>
                  <a:lnTo>
                    <a:pt x="201" y="2"/>
                  </a:lnTo>
                  <a:lnTo>
                    <a:pt x="167" y="0"/>
                  </a:lnTo>
                  <a:lnTo>
                    <a:pt x="133" y="2"/>
                  </a:lnTo>
                  <a:lnTo>
                    <a:pt x="102" y="7"/>
                  </a:lnTo>
                  <a:lnTo>
                    <a:pt x="74" y="16"/>
                  </a:lnTo>
                  <a:lnTo>
                    <a:pt x="50" y="26"/>
                  </a:lnTo>
                  <a:lnTo>
                    <a:pt x="29" y="39"/>
                  </a:lnTo>
                  <a:lnTo>
                    <a:pt x="13" y="55"/>
                  </a:lnTo>
                  <a:lnTo>
                    <a:pt x="4" y="70"/>
                  </a:lnTo>
                  <a:lnTo>
                    <a:pt x="0" y="88"/>
                  </a:lnTo>
                  <a:lnTo>
                    <a:pt x="1" y="90"/>
                  </a:lnTo>
                  <a:lnTo>
                    <a:pt x="5" y="93"/>
                  </a:lnTo>
                  <a:lnTo>
                    <a:pt x="10" y="92"/>
                  </a:lnTo>
                  <a:lnTo>
                    <a:pt x="18" y="84"/>
                  </a:lnTo>
                  <a:lnTo>
                    <a:pt x="19" y="83"/>
                  </a:lnTo>
                  <a:lnTo>
                    <a:pt x="31" y="73"/>
                  </a:lnTo>
                  <a:lnTo>
                    <a:pt x="45" y="64"/>
                  </a:lnTo>
                  <a:lnTo>
                    <a:pt x="62" y="56"/>
                  </a:lnTo>
                  <a:lnTo>
                    <a:pt x="80" y="49"/>
                  </a:lnTo>
                  <a:lnTo>
                    <a:pt x="99" y="44"/>
                  </a:lnTo>
                  <a:lnTo>
                    <a:pt x="121" y="40"/>
                  </a:lnTo>
                  <a:lnTo>
                    <a:pt x="143" y="38"/>
                  </a:lnTo>
                  <a:lnTo>
                    <a:pt x="167" y="37"/>
                  </a:lnTo>
                  <a:lnTo>
                    <a:pt x="191" y="38"/>
                  </a:lnTo>
                  <a:lnTo>
                    <a:pt x="214" y="40"/>
                  </a:lnTo>
                  <a:lnTo>
                    <a:pt x="235" y="44"/>
                  </a:lnTo>
                  <a:lnTo>
                    <a:pt x="256" y="49"/>
                  </a:lnTo>
                  <a:lnTo>
                    <a:pt x="274" y="57"/>
                  </a:lnTo>
                  <a:lnTo>
                    <a:pt x="289" y="65"/>
                  </a:lnTo>
                  <a:lnTo>
                    <a:pt x="303" y="74"/>
                  </a:lnTo>
                  <a:lnTo>
                    <a:pt x="315" y="84"/>
                  </a:lnTo>
                  <a:lnTo>
                    <a:pt x="317" y="87"/>
                  </a:lnTo>
                  <a:lnTo>
                    <a:pt x="322" y="92"/>
                  </a:lnTo>
                  <a:lnTo>
                    <a:pt x="328" y="95"/>
                  </a:lnTo>
                  <a:lnTo>
                    <a:pt x="333" y="88"/>
                  </a:lnTo>
                  <a:close/>
                </a:path>
              </a:pathLst>
            </a:custGeom>
            <a:solidFill>
              <a:srgbClr val="BFCCD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6" name="Freeform 154"/>
            <p:cNvSpPr>
              <a:spLocks/>
            </p:cNvSpPr>
            <p:nvPr/>
          </p:nvSpPr>
          <p:spPr bwMode="auto">
            <a:xfrm>
              <a:off x="2523" y="1072"/>
              <a:ext cx="171" cy="93"/>
            </a:xfrm>
            <a:custGeom>
              <a:avLst/>
              <a:gdLst>
                <a:gd name="T0" fmla="*/ 0 w 171"/>
                <a:gd name="T1" fmla="*/ 10 h 93"/>
                <a:gd name="T2" fmla="*/ 0 w 171"/>
                <a:gd name="T3" fmla="*/ 10 h 93"/>
                <a:gd name="T4" fmla="*/ 34 w 171"/>
                <a:gd name="T5" fmla="*/ 10 h 93"/>
                <a:gd name="T6" fmla="*/ 64 w 171"/>
                <a:gd name="T7" fmla="*/ 16 h 93"/>
                <a:gd name="T8" fmla="*/ 92 w 171"/>
                <a:gd name="T9" fmla="*/ 25 h 93"/>
                <a:gd name="T10" fmla="*/ 116 w 171"/>
                <a:gd name="T11" fmla="*/ 35 h 93"/>
                <a:gd name="T12" fmla="*/ 136 w 171"/>
                <a:gd name="T13" fmla="*/ 48 h 93"/>
                <a:gd name="T14" fmla="*/ 149 w 171"/>
                <a:gd name="T15" fmla="*/ 62 h 93"/>
                <a:gd name="T16" fmla="*/ 159 w 171"/>
                <a:gd name="T17" fmla="*/ 76 h 93"/>
                <a:gd name="T18" fmla="*/ 161 w 171"/>
                <a:gd name="T19" fmla="*/ 93 h 93"/>
                <a:gd name="T20" fmla="*/ 171 w 171"/>
                <a:gd name="T21" fmla="*/ 93 h 93"/>
                <a:gd name="T22" fmla="*/ 166 w 171"/>
                <a:gd name="T23" fmla="*/ 74 h 93"/>
                <a:gd name="T24" fmla="*/ 156 w 171"/>
                <a:gd name="T25" fmla="*/ 57 h 93"/>
                <a:gd name="T26" fmla="*/ 141 w 171"/>
                <a:gd name="T27" fmla="*/ 40 h 93"/>
                <a:gd name="T28" fmla="*/ 119 w 171"/>
                <a:gd name="T29" fmla="*/ 27 h 93"/>
                <a:gd name="T30" fmla="*/ 95 w 171"/>
                <a:gd name="T31" fmla="*/ 17 h 93"/>
                <a:gd name="T32" fmla="*/ 64 w 171"/>
                <a:gd name="T33" fmla="*/ 8 h 93"/>
                <a:gd name="T34" fmla="*/ 34 w 171"/>
                <a:gd name="T35" fmla="*/ 3 h 93"/>
                <a:gd name="T36" fmla="*/ 0 w 171"/>
                <a:gd name="T37" fmla="*/ 0 h 93"/>
                <a:gd name="T38" fmla="*/ 0 w 171"/>
                <a:gd name="T39" fmla="*/ 0 h 93"/>
                <a:gd name="T40" fmla="*/ 0 w 171"/>
                <a:gd name="T41" fmla="*/ 10 h 9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1"/>
                <a:gd name="T64" fmla="*/ 0 h 93"/>
                <a:gd name="T65" fmla="*/ 171 w 171"/>
                <a:gd name="T66" fmla="*/ 93 h 9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1" h="93">
                  <a:moveTo>
                    <a:pt x="0" y="10"/>
                  </a:moveTo>
                  <a:lnTo>
                    <a:pt x="0" y="10"/>
                  </a:lnTo>
                  <a:lnTo>
                    <a:pt x="34" y="10"/>
                  </a:lnTo>
                  <a:lnTo>
                    <a:pt x="64" y="16"/>
                  </a:lnTo>
                  <a:lnTo>
                    <a:pt x="92" y="25"/>
                  </a:lnTo>
                  <a:lnTo>
                    <a:pt x="116" y="35"/>
                  </a:lnTo>
                  <a:lnTo>
                    <a:pt x="136" y="48"/>
                  </a:lnTo>
                  <a:lnTo>
                    <a:pt x="149" y="62"/>
                  </a:lnTo>
                  <a:lnTo>
                    <a:pt x="159" y="76"/>
                  </a:lnTo>
                  <a:lnTo>
                    <a:pt x="161" y="93"/>
                  </a:lnTo>
                  <a:lnTo>
                    <a:pt x="171" y="93"/>
                  </a:lnTo>
                  <a:lnTo>
                    <a:pt x="166" y="74"/>
                  </a:lnTo>
                  <a:lnTo>
                    <a:pt x="156" y="57"/>
                  </a:lnTo>
                  <a:lnTo>
                    <a:pt x="141" y="40"/>
                  </a:lnTo>
                  <a:lnTo>
                    <a:pt x="119" y="27"/>
                  </a:lnTo>
                  <a:lnTo>
                    <a:pt x="95" y="17"/>
                  </a:lnTo>
                  <a:lnTo>
                    <a:pt x="64" y="8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7" name="Freeform 155"/>
            <p:cNvSpPr>
              <a:spLocks/>
            </p:cNvSpPr>
            <p:nvPr/>
          </p:nvSpPr>
          <p:spPr bwMode="auto">
            <a:xfrm>
              <a:off x="2351" y="1072"/>
              <a:ext cx="172" cy="95"/>
            </a:xfrm>
            <a:custGeom>
              <a:avLst/>
              <a:gdLst>
                <a:gd name="T0" fmla="*/ 9 w 172"/>
                <a:gd name="T1" fmla="*/ 92 h 95"/>
                <a:gd name="T2" fmla="*/ 10 w 172"/>
                <a:gd name="T3" fmla="*/ 93 h 95"/>
                <a:gd name="T4" fmla="*/ 12 w 172"/>
                <a:gd name="T5" fmla="*/ 76 h 95"/>
                <a:gd name="T6" fmla="*/ 22 w 172"/>
                <a:gd name="T7" fmla="*/ 62 h 95"/>
                <a:gd name="T8" fmla="*/ 36 w 172"/>
                <a:gd name="T9" fmla="*/ 48 h 95"/>
                <a:gd name="T10" fmla="*/ 56 w 172"/>
                <a:gd name="T11" fmla="*/ 35 h 95"/>
                <a:gd name="T12" fmla="*/ 80 w 172"/>
                <a:gd name="T13" fmla="*/ 25 h 95"/>
                <a:gd name="T14" fmla="*/ 107 w 172"/>
                <a:gd name="T15" fmla="*/ 16 h 95"/>
                <a:gd name="T16" fmla="*/ 138 w 172"/>
                <a:gd name="T17" fmla="*/ 10 h 95"/>
                <a:gd name="T18" fmla="*/ 172 w 172"/>
                <a:gd name="T19" fmla="*/ 10 h 95"/>
                <a:gd name="T20" fmla="*/ 172 w 172"/>
                <a:gd name="T21" fmla="*/ 0 h 95"/>
                <a:gd name="T22" fmla="*/ 138 w 172"/>
                <a:gd name="T23" fmla="*/ 3 h 95"/>
                <a:gd name="T24" fmla="*/ 107 w 172"/>
                <a:gd name="T25" fmla="*/ 8 h 95"/>
                <a:gd name="T26" fmla="*/ 78 w 172"/>
                <a:gd name="T27" fmla="*/ 17 h 95"/>
                <a:gd name="T28" fmla="*/ 53 w 172"/>
                <a:gd name="T29" fmla="*/ 27 h 95"/>
                <a:gd name="T30" fmla="*/ 32 w 172"/>
                <a:gd name="T31" fmla="*/ 40 h 95"/>
                <a:gd name="T32" fmla="*/ 15 w 172"/>
                <a:gd name="T33" fmla="*/ 57 h 95"/>
                <a:gd name="T34" fmla="*/ 5 w 172"/>
                <a:gd name="T35" fmla="*/ 74 h 95"/>
                <a:gd name="T36" fmla="*/ 0 w 172"/>
                <a:gd name="T37" fmla="*/ 93 h 95"/>
                <a:gd name="T38" fmla="*/ 1 w 172"/>
                <a:gd name="T39" fmla="*/ 95 h 95"/>
                <a:gd name="T40" fmla="*/ 9 w 172"/>
                <a:gd name="T41" fmla="*/ 92 h 9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2"/>
                <a:gd name="T64" fmla="*/ 0 h 95"/>
                <a:gd name="T65" fmla="*/ 172 w 172"/>
                <a:gd name="T66" fmla="*/ 95 h 9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2" h="95">
                  <a:moveTo>
                    <a:pt x="9" y="92"/>
                  </a:moveTo>
                  <a:lnTo>
                    <a:pt x="10" y="93"/>
                  </a:lnTo>
                  <a:lnTo>
                    <a:pt x="12" y="76"/>
                  </a:lnTo>
                  <a:lnTo>
                    <a:pt x="22" y="62"/>
                  </a:lnTo>
                  <a:lnTo>
                    <a:pt x="36" y="48"/>
                  </a:lnTo>
                  <a:lnTo>
                    <a:pt x="56" y="35"/>
                  </a:lnTo>
                  <a:lnTo>
                    <a:pt x="80" y="25"/>
                  </a:lnTo>
                  <a:lnTo>
                    <a:pt x="107" y="16"/>
                  </a:lnTo>
                  <a:lnTo>
                    <a:pt x="138" y="10"/>
                  </a:lnTo>
                  <a:lnTo>
                    <a:pt x="172" y="10"/>
                  </a:lnTo>
                  <a:lnTo>
                    <a:pt x="172" y="0"/>
                  </a:lnTo>
                  <a:lnTo>
                    <a:pt x="138" y="3"/>
                  </a:lnTo>
                  <a:lnTo>
                    <a:pt x="107" y="8"/>
                  </a:lnTo>
                  <a:lnTo>
                    <a:pt x="78" y="17"/>
                  </a:lnTo>
                  <a:lnTo>
                    <a:pt x="53" y="27"/>
                  </a:lnTo>
                  <a:lnTo>
                    <a:pt x="32" y="40"/>
                  </a:lnTo>
                  <a:lnTo>
                    <a:pt x="15" y="57"/>
                  </a:lnTo>
                  <a:lnTo>
                    <a:pt x="5" y="74"/>
                  </a:lnTo>
                  <a:lnTo>
                    <a:pt x="0" y="93"/>
                  </a:lnTo>
                  <a:lnTo>
                    <a:pt x="1" y="95"/>
                  </a:lnTo>
                  <a:lnTo>
                    <a:pt x="9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8" name="Freeform 156"/>
            <p:cNvSpPr>
              <a:spLocks/>
            </p:cNvSpPr>
            <p:nvPr/>
          </p:nvSpPr>
          <p:spPr bwMode="auto">
            <a:xfrm>
              <a:off x="2352" y="1159"/>
              <a:ext cx="26" cy="15"/>
            </a:xfrm>
            <a:custGeom>
              <a:avLst/>
              <a:gdLst>
                <a:gd name="T0" fmla="*/ 20 w 26"/>
                <a:gd name="T1" fmla="*/ 0 h 15"/>
                <a:gd name="T2" fmla="*/ 18 w 26"/>
                <a:gd name="T3" fmla="*/ 0 h 15"/>
                <a:gd name="T4" fmla="*/ 11 w 26"/>
                <a:gd name="T5" fmla="*/ 6 h 15"/>
                <a:gd name="T6" fmla="*/ 10 w 26"/>
                <a:gd name="T7" fmla="*/ 8 h 15"/>
                <a:gd name="T8" fmla="*/ 8 w 26"/>
                <a:gd name="T9" fmla="*/ 5 h 15"/>
                <a:gd name="T10" fmla="*/ 8 w 26"/>
                <a:gd name="T11" fmla="*/ 5 h 15"/>
                <a:gd name="T12" fmla="*/ 0 w 26"/>
                <a:gd name="T13" fmla="*/ 8 h 15"/>
                <a:gd name="T14" fmla="*/ 3 w 26"/>
                <a:gd name="T15" fmla="*/ 10 h 15"/>
                <a:gd name="T16" fmla="*/ 8 w 26"/>
                <a:gd name="T17" fmla="*/ 15 h 15"/>
                <a:gd name="T18" fmla="*/ 16 w 26"/>
                <a:gd name="T19" fmla="*/ 14 h 15"/>
                <a:gd name="T20" fmla="*/ 26 w 26"/>
                <a:gd name="T21" fmla="*/ 5 h 15"/>
                <a:gd name="T22" fmla="*/ 24 w 26"/>
                <a:gd name="T23" fmla="*/ 5 h 15"/>
                <a:gd name="T24" fmla="*/ 20 w 26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"/>
                <a:gd name="T40" fmla="*/ 0 h 15"/>
                <a:gd name="T41" fmla="*/ 26 w 26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" h="15">
                  <a:moveTo>
                    <a:pt x="20" y="0"/>
                  </a:moveTo>
                  <a:lnTo>
                    <a:pt x="18" y="0"/>
                  </a:lnTo>
                  <a:lnTo>
                    <a:pt x="11" y="6"/>
                  </a:lnTo>
                  <a:lnTo>
                    <a:pt x="10" y="8"/>
                  </a:lnTo>
                  <a:lnTo>
                    <a:pt x="8" y="5"/>
                  </a:lnTo>
                  <a:lnTo>
                    <a:pt x="0" y="8"/>
                  </a:lnTo>
                  <a:lnTo>
                    <a:pt x="3" y="10"/>
                  </a:lnTo>
                  <a:lnTo>
                    <a:pt x="8" y="15"/>
                  </a:lnTo>
                  <a:lnTo>
                    <a:pt x="16" y="14"/>
                  </a:lnTo>
                  <a:lnTo>
                    <a:pt x="26" y="5"/>
                  </a:lnTo>
                  <a:lnTo>
                    <a:pt x="24" y="5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59" name="Freeform 157"/>
            <p:cNvSpPr>
              <a:spLocks/>
            </p:cNvSpPr>
            <p:nvPr/>
          </p:nvSpPr>
          <p:spPr bwMode="auto">
            <a:xfrm>
              <a:off x="2372" y="1158"/>
              <a:ext cx="6" cy="6"/>
            </a:xfrm>
            <a:custGeom>
              <a:avLst/>
              <a:gdLst>
                <a:gd name="T0" fmla="*/ 1 w 6"/>
                <a:gd name="T1" fmla="*/ 0 h 6"/>
                <a:gd name="T2" fmla="*/ 1 w 6"/>
                <a:gd name="T3" fmla="*/ 0 h 6"/>
                <a:gd name="T4" fmla="*/ 0 w 6"/>
                <a:gd name="T5" fmla="*/ 1 h 6"/>
                <a:gd name="T6" fmla="*/ 4 w 6"/>
                <a:gd name="T7" fmla="*/ 6 h 6"/>
                <a:gd name="T8" fmla="*/ 6 w 6"/>
                <a:gd name="T9" fmla="*/ 5 h 6"/>
                <a:gd name="T10" fmla="*/ 6 w 6"/>
                <a:gd name="T11" fmla="*/ 5 h 6"/>
                <a:gd name="T12" fmla="*/ 1 w 6"/>
                <a:gd name="T13" fmla="*/ 0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"/>
                <a:gd name="T22" fmla="*/ 0 h 6"/>
                <a:gd name="T23" fmla="*/ 6 w 6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" h="6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4" y="6"/>
                  </a:lnTo>
                  <a:lnTo>
                    <a:pt x="6" y="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0" name="Freeform 158"/>
            <p:cNvSpPr>
              <a:spLocks/>
            </p:cNvSpPr>
            <p:nvPr/>
          </p:nvSpPr>
          <p:spPr bwMode="auto">
            <a:xfrm>
              <a:off x="2373" y="1108"/>
              <a:ext cx="150" cy="55"/>
            </a:xfrm>
            <a:custGeom>
              <a:avLst/>
              <a:gdLst>
                <a:gd name="T0" fmla="*/ 150 w 150"/>
                <a:gd name="T1" fmla="*/ 0 h 55"/>
                <a:gd name="T2" fmla="*/ 150 w 150"/>
                <a:gd name="T3" fmla="*/ 0 h 55"/>
                <a:gd name="T4" fmla="*/ 126 w 150"/>
                <a:gd name="T5" fmla="*/ 3 h 55"/>
                <a:gd name="T6" fmla="*/ 104 w 150"/>
                <a:gd name="T7" fmla="*/ 6 h 55"/>
                <a:gd name="T8" fmla="*/ 82 w 150"/>
                <a:gd name="T9" fmla="*/ 9 h 55"/>
                <a:gd name="T10" fmla="*/ 62 w 150"/>
                <a:gd name="T11" fmla="*/ 15 h 55"/>
                <a:gd name="T12" fmla="*/ 43 w 150"/>
                <a:gd name="T13" fmla="*/ 21 h 55"/>
                <a:gd name="T14" fmla="*/ 27 w 150"/>
                <a:gd name="T15" fmla="*/ 29 h 55"/>
                <a:gd name="T16" fmla="*/ 12 w 150"/>
                <a:gd name="T17" fmla="*/ 38 h 55"/>
                <a:gd name="T18" fmla="*/ 0 w 150"/>
                <a:gd name="T19" fmla="*/ 50 h 55"/>
                <a:gd name="T20" fmla="*/ 5 w 150"/>
                <a:gd name="T21" fmla="*/ 55 h 55"/>
                <a:gd name="T22" fmla="*/ 17 w 150"/>
                <a:gd name="T23" fmla="*/ 46 h 55"/>
                <a:gd name="T24" fmla="*/ 29 w 150"/>
                <a:gd name="T25" fmla="*/ 37 h 55"/>
                <a:gd name="T26" fmla="*/ 46 w 150"/>
                <a:gd name="T27" fmla="*/ 29 h 55"/>
                <a:gd name="T28" fmla="*/ 64 w 150"/>
                <a:gd name="T29" fmla="*/ 22 h 55"/>
                <a:gd name="T30" fmla="*/ 82 w 150"/>
                <a:gd name="T31" fmla="*/ 17 h 55"/>
                <a:gd name="T32" fmla="*/ 104 w 150"/>
                <a:gd name="T33" fmla="*/ 13 h 55"/>
                <a:gd name="T34" fmla="*/ 126 w 150"/>
                <a:gd name="T35" fmla="*/ 11 h 55"/>
                <a:gd name="T36" fmla="*/ 150 w 150"/>
                <a:gd name="T37" fmla="*/ 11 h 55"/>
                <a:gd name="T38" fmla="*/ 150 w 150"/>
                <a:gd name="T39" fmla="*/ 11 h 55"/>
                <a:gd name="T40" fmla="*/ 150 w 150"/>
                <a:gd name="T41" fmla="*/ 0 h 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0"/>
                <a:gd name="T64" fmla="*/ 0 h 55"/>
                <a:gd name="T65" fmla="*/ 150 w 150"/>
                <a:gd name="T66" fmla="*/ 55 h 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0" h="55">
                  <a:moveTo>
                    <a:pt x="150" y="0"/>
                  </a:moveTo>
                  <a:lnTo>
                    <a:pt x="150" y="0"/>
                  </a:lnTo>
                  <a:lnTo>
                    <a:pt x="126" y="3"/>
                  </a:lnTo>
                  <a:lnTo>
                    <a:pt x="104" y="6"/>
                  </a:lnTo>
                  <a:lnTo>
                    <a:pt x="82" y="9"/>
                  </a:lnTo>
                  <a:lnTo>
                    <a:pt x="62" y="15"/>
                  </a:lnTo>
                  <a:lnTo>
                    <a:pt x="43" y="21"/>
                  </a:lnTo>
                  <a:lnTo>
                    <a:pt x="27" y="29"/>
                  </a:lnTo>
                  <a:lnTo>
                    <a:pt x="12" y="38"/>
                  </a:lnTo>
                  <a:lnTo>
                    <a:pt x="0" y="50"/>
                  </a:lnTo>
                  <a:lnTo>
                    <a:pt x="5" y="55"/>
                  </a:lnTo>
                  <a:lnTo>
                    <a:pt x="17" y="46"/>
                  </a:lnTo>
                  <a:lnTo>
                    <a:pt x="29" y="37"/>
                  </a:lnTo>
                  <a:lnTo>
                    <a:pt x="46" y="29"/>
                  </a:lnTo>
                  <a:lnTo>
                    <a:pt x="64" y="22"/>
                  </a:lnTo>
                  <a:lnTo>
                    <a:pt x="82" y="17"/>
                  </a:lnTo>
                  <a:lnTo>
                    <a:pt x="104" y="13"/>
                  </a:lnTo>
                  <a:lnTo>
                    <a:pt x="126" y="11"/>
                  </a:lnTo>
                  <a:lnTo>
                    <a:pt x="150" y="11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1" name="Freeform 159"/>
            <p:cNvSpPr>
              <a:spLocks/>
            </p:cNvSpPr>
            <p:nvPr/>
          </p:nvSpPr>
          <p:spPr bwMode="auto">
            <a:xfrm>
              <a:off x="2523" y="1108"/>
              <a:ext cx="152" cy="56"/>
            </a:xfrm>
            <a:custGeom>
              <a:avLst/>
              <a:gdLst>
                <a:gd name="T0" fmla="*/ 152 w 152"/>
                <a:gd name="T1" fmla="*/ 51 h 56"/>
                <a:gd name="T2" fmla="*/ 150 w 152"/>
                <a:gd name="T3" fmla="*/ 51 h 56"/>
                <a:gd name="T4" fmla="*/ 138 w 152"/>
                <a:gd name="T5" fmla="*/ 39 h 56"/>
                <a:gd name="T6" fmla="*/ 124 w 152"/>
                <a:gd name="T7" fmla="*/ 30 h 56"/>
                <a:gd name="T8" fmla="*/ 108 w 152"/>
                <a:gd name="T9" fmla="*/ 22 h 56"/>
                <a:gd name="T10" fmla="*/ 90 w 152"/>
                <a:gd name="T11" fmla="*/ 15 h 56"/>
                <a:gd name="T12" fmla="*/ 68 w 152"/>
                <a:gd name="T13" fmla="*/ 9 h 56"/>
                <a:gd name="T14" fmla="*/ 47 w 152"/>
                <a:gd name="T15" fmla="*/ 6 h 56"/>
                <a:gd name="T16" fmla="*/ 24 w 152"/>
                <a:gd name="T17" fmla="*/ 3 h 56"/>
                <a:gd name="T18" fmla="*/ 0 w 152"/>
                <a:gd name="T19" fmla="*/ 0 h 56"/>
                <a:gd name="T20" fmla="*/ 0 w 152"/>
                <a:gd name="T21" fmla="*/ 11 h 56"/>
                <a:gd name="T22" fmla="*/ 24 w 152"/>
                <a:gd name="T23" fmla="*/ 11 h 56"/>
                <a:gd name="T24" fmla="*/ 47 w 152"/>
                <a:gd name="T25" fmla="*/ 13 h 56"/>
                <a:gd name="T26" fmla="*/ 68 w 152"/>
                <a:gd name="T27" fmla="*/ 17 h 56"/>
                <a:gd name="T28" fmla="*/ 87 w 152"/>
                <a:gd name="T29" fmla="*/ 22 h 56"/>
                <a:gd name="T30" fmla="*/ 106 w 152"/>
                <a:gd name="T31" fmla="*/ 30 h 56"/>
                <a:gd name="T32" fmla="*/ 121 w 152"/>
                <a:gd name="T33" fmla="*/ 38 h 56"/>
                <a:gd name="T34" fmla="*/ 133 w 152"/>
                <a:gd name="T35" fmla="*/ 47 h 56"/>
                <a:gd name="T36" fmla="*/ 146 w 152"/>
                <a:gd name="T37" fmla="*/ 56 h 56"/>
                <a:gd name="T38" fmla="*/ 144 w 152"/>
                <a:gd name="T39" fmla="*/ 56 h 56"/>
                <a:gd name="T40" fmla="*/ 152 w 152"/>
                <a:gd name="T41" fmla="*/ 51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2"/>
                <a:gd name="T64" fmla="*/ 0 h 56"/>
                <a:gd name="T65" fmla="*/ 152 w 152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2" h="56">
                  <a:moveTo>
                    <a:pt x="152" y="51"/>
                  </a:moveTo>
                  <a:lnTo>
                    <a:pt x="150" y="51"/>
                  </a:lnTo>
                  <a:lnTo>
                    <a:pt x="138" y="39"/>
                  </a:lnTo>
                  <a:lnTo>
                    <a:pt x="124" y="30"/>
                  </a:lnTo>
                  <a:lnTo>
                    <a:pt x="108" y="22"/>
                  </a:lnTo>
                  <a:lnTo>
                    <a:pt x="90" y="15"/>
                  </a:lnTo>
                  <a:lnTo>
                    <a:pt x="68" y="9"/>
                  </a:lnTo>
                  <a:lnTo>
                    <a:pt x="47" y="6"/>
                  </a:lnTo>
                  <a:lnTo>
                    <a:pt x="24" y="3"/>
                  </a:lnTo>
                  <a:lnTo>
                    <a:pt x="0" y="0"/>
                  </a:lnTo>
                  <a:lnTo>
                    <a:pt x="0" y="11"/>
                  </a:lnTo>
                  <a:lnTo>
                    <a:pt x="24" y="11"/>
                  </a:lnTo>
                  <a:lnTo>
                    <a:pt x="47" y="13"/>
                  </a:lnTo>
                  <a:lnTo>
                    <a:pt x="68" y="17"/>
                  </a:lnTo>
                  <a:lnTo>
                    <a:pt x="87" y="22"/>
                  </a:lnTo>
                  <a:lnTo>
                    <a:pt x="106" y="30"/>
                  </a:lnTo>
                  <a:lnTo>
                    <a:pt x="121" y="38"/>
                  </a:lnTo>
                  <a:lnTo>
                    <a:pt x="133" y="47"/>
                  </a:lnTo>
                  <a:lnTo>
                    <a:pt x="146" y="56"/>
                  </a:lnTo>
                  <a:lnTo>
                    <a:pt x="144" y="56"/>
                  </a:lnTo>
                  <a:lnTo>
                    <a:pt x="152" y="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2" name="Freeform 160"/>
            <p:cNvSpPr>
              <a:spLocks/>
            </p:cNvSpPr>
            <p:nvPr/>
          </p:nvSpPr>
          <p:spPr bwMode="auto">
            <a:xfrm>
              <a:off x="2667" y="1159"/>
              <a:ext cx="27" cy="17"/>
            </a:xfrm>
            <a:custGeom>
              <a:avLst/>
              <a:gdLst>
                <a:gd name="T0" fmla="*/ 17 w 27"/>
                <a:gd name="T1" fmla="*/ 6 h 17"/>
                <a:gd name="T2" fmla="*/ 18 w 27"/>
                <a:gd name="T3" fmla="*/ 5 h 17"/>
                <a:gd name="T4" fmla="*/ 16 w 27"/>
                <a:gd name="T5" fmla="*/ 9 h 17"/>
                <a:gd name="T6" fmla="*/ 14 w 27"/>
                <a:gd name="T7" fmla="*/ 6 h 17"/>
                <a:gd name="T8" fmla="*/ 9 w 27"/>
                <a:gd name="T9" fmla="*/ 2 h 17"/>
                <a:gd name="T10" fmla="*/ 8 w 27"/>
                <a:gd name="T11" fmla="*/ 0 h 17"/>
                <a:gd name="T12" fmla="*/ 0 w 27"/>
                <a:gd name="T13" fmla="*/ 5 h 17"/>
                <a:gd name="T14" fmla="*/ 4 w 27"/>
                <a:gd name="T15" fmla="*/ 8 h 17"/>
                <a:gd name="T16" fmla="*/ 9 w 27"/>
                <a:gd name="T17" fmla="*/ 14 h 17"/>
                <a:gd name="T18" fmla="*/ 18 w 27"/>
                <a:gd name="T19" fmla="*/ 17 h 17"/>
                <a:gd name="T20" fmla="*/ 26 w 27"/>
                <a:gd name="T21" fmla="*/ 8 h 17"/>
                <a:gd name="T22" fmla="*/ 27 w 27"/>
                <a:gd name="T23" fmla="*/ 6 h 17"/>
                <a:gd name="T24" fmla="*/ 26 w 27"/>
                <a:gd name="T25" fmla="*/ 8 h 17"/>
                <a:gd name="T26" fmla="*/ 26 w 27"/>
                <a:gd name="T27" fmla="*/ 6 h 17"/>
                <a:gd name="T28" fmla="*/ 27 w 27"/>
                <a:gd name="T29" fmla="*/ 6 h 17"/>
                <a:gd name="T30" fmla="*/ 17 w 27"/>
                <a:gd name="T31" fmla="*/ 6 h 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"/>
                <a:gd name="T49" fmla="*/ 0 h 17"/>
                <a:gd name="T50" fmla="*/ 27 w 27"/>
                <a:gd name="T51" fmla="*/ 17 h 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" h="17">
                  <a:moveTo>
                    <a:pt x="17" y="6"/>
                  </a:moveTo>
                  <a:lnTo>
                    <a:pt x="18" y="5"/>
                  </a:lnTo>
                  <a:lnTo>
                    <a:pt x="16" y="9"/>
                  </a:lnTo>
                  <a:lnTo>
                    <a:pt x="14" y="6"/>
                  </a:lnTo>
                  <a:lnTo>
                    <a:pt x="9" y="2"/>
                  </a:lnTo>
                  <a:lnTo>
                    <a:pt x="8" y="0"/>
                  </a:lnTo>
                  <a:lnTo>
                    <a:pt x="0" y="5"/>
                  </a:lnTo>
                  <a:lnTo>
                    <a:pt x="4" y="8"/>
                  </a:lnTo>
                  <a:lnTo>
                    <a:pt x="9" y="14"/>
                  </a:lnTo>
                  <a:lnTo>
                    <a:pt x="18" y="17"/>
                  </a:lnTo>
                  <a:lnTo>
                    <a:pt x="26" y="8"/>
                  </a:lnTo>
                  <a:lnTo>
                    <a:pt x="27" y="6"/>
                  </a:lnTo>
                  <a:lnTo>
                    <a:pt x="26" y="8"/>
                  </a:lnTo>
                  <a:lnTo>
                    <a:pt x="26" y="6"/>
                  </a:lnTo>
                  <a:lnTo>
                    <a:pt x="2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3" name="Freeform 161"/>
            <p:cNvSpPr>
              <a:spLocks/>
            </p:cNvSpPr>
            <p:nvPr/>
          </p:nvSpPr>
          <p:spPr bwMode="auto">
            <a:xfrm>
              <a:off x="2419" y="1077"/>
              <a:ext cx="229" cy="62"/>
            </a:xfrm>
            <a:custGeom>
              <a:avLst/>
              <a:gdLst>
                <a:gd name="T0" fmla="*/ 11 w 229"/>
                <a:gd name="T1" fmla="*/ 51 h 62"/>
                <a:gd name="T2" fmla="*/ 35 w 229"/>
                <a:gd name="T3" fmla="*/ 44 h 62"/>
                <a:gd name="T4" fmla="*/ 60 w 229"/>
                <a:gd name="T5" fmla="*/ 39 h 62"/>
                <a:gd name="T6" fmla="*/ 90 w 229"/>
                <a:gd name="T7" fmla="*/ 37 h 62"/>
                <a:gd name="T8" fmla="*/ 120 w 229"/>
                <a:gd name="T9" fmla="*/ 37 h 62"/>
                <a:gd name="T10" fmla="*/ 151 w 229"/>
                <a:gd name="T11" fmla="*/ 40 h 62"/>
                <a:gd name="T12" fmla="*/ 180 w 229"/>
                <a:gd name="T13" fmla="*/ 46 h 62"/>
                <a:gd name="T14" fmla="*/ 206 w 229"/>
                <a:gd name="T15" fmla="*/ 55 h 62"/>
                <a:gd name="T16" fmla="*/ 226 w 229"/>
                <a:gd name="T17" fmla="*/ 62 h 62"/>
                <a:gd name="T18" fmla="*/ 228 w 229"/>
                <a:gd name="T19" fmla="*/ 55 h 62"/>
                <a:gd name="T20" fmla="*/ 218 w 229"/>
                <a:gd name="T21" fmla="*/ 37 h 62"/>
                <a:gd name="T22" fmla="*/ 208 w 229"/>
                <a:gd name="T23" fmla="*/ 22 h 62"/>
                <a:gd name="T24" fmla="*/ 195 w 229"/>
                <a:gd name="T25" fmla="*/ 16 h 62"/>
                <a:gd name="T26" fmla="*/ 172 w 229"/>
                <a:gd name="T27" fmla="*/ 8 h 62"/>
                <a:gd name="T28" fmla="*/ 147 w 229"/>
                <a:gd name="T29" fmla="*/ 3 h 62"/>
                <a:gd name="T30" fmla="*/ 119 w 229"/>
                <a:gd name="T31" fmla="*/ 0 h 62"/>
                <a:gd name="T32" fmla="*/ 90 w 229"/>
                <a:gd name="T33" fmla="*/ 0 h 62"/>
                <a:gd name="T34" fmla="*/ 62 w 229"/>
                <a:gd name="T35" fmla="*/ 3 h 62"/>
                <a:gd name="T36" fmla="*/ 36 w 229"/>
                <a:gd name="T37" fmla="*/ 8 h 62"/>
                <a:gd name="T38" fmla="*/ 13 w 229"/>
                <a:gd name="T39" fmla="*/ 15 h 62"/>
                <a:gd name="T40" fmla="*/ 2 w 229"/>
                <a:gd name="T41" fmla="*/ 20 h 62"/>
                <a:gd name="T42" fmla="*/ 8 w 229"/>
                <a:gd name="T43" fmla="*/ 22 h 62"/>
                <a:gd name="T44" fmla="*/ 20 w 229"/>
                <a:gd name="T45" fmla="*/ 25 h 62"/>
                <a:gd name="T46" fmla="*/ 44 w 229"/>
                <a:gd name="T47" fmla="*/ 21 h 62"/>
                <a:gd name="T48" fmla="*/ 75 w 229"/>
                <a:gd name="T49" fmla="*/ 11 h 62"/>
                <a:gd name="T50" fmla="*/ 96 w 229"/>
                <a:gd name="T51" fmla="*/ 7 h 62"/>
                <a:gd name="T52" fmla="*/ 105 w 229"/>
                <a:gd name="T53" fmla="*/ 11 h 62"/>
                <a:gd name="T54" fmla="*/ 105 w 229"/>
                <a:gd name="T55" fmla="*/ 17 h 62"/>
                <a:gd name="T56" fmla="*/ 105 w 229"/>
                <a:gd name="T57" fmla="*/ 18 h 62"/>
                <a:gd name="T58" fmla="*/ 111 w 229"/>
                <a:gd name="T59" fmla="*/ 11 h 62"/>
                <a:gd name="T60" fmla="*/ 111 w 229"/>
                <a:gd name="T61" fmla="*/ 5 h 62"/>
                <a:gd name="T62" fmla="*/ 130 w 229"/>
                <a:gd name="T63" fmla="*/ 8 h 62"/>
                <a:gd name="T64" fmla="*/ 155 w 229"/>
                <a:gd name="T65" fmla="*/ 13 h 62"/>
                <a:gd name="T66" fmla="*/ 177 w 229"/>
                <a:gd name="T67" fmla="*/ 21 h 62"/>
                <a:gd name="T68" fmla="*/ 189 w 229"/>
                <a:gd name="T69" fmla="*/ 35 h 62"/>
                <a:gd name="T70" fmla="*/ 179 w 229"/>
                <a:gd name="T71" fmla="*/ 39 h 62"/>
                <a:gd name="T72" fmla="*/ 161 w 229"/>
                <a:gd name="T73" fmla="*/ 35 h 62"/>
                <a:gd name="T74" fmla="*/ 142 w 229"/>
                <a:gd name="T75" fmla="*/ 31 h 62"/>
                <a:gd name="T76" fmla="*/ 120 w 229"/>
                <a:gd name="T77" fmla="*/ 30 h 62"/>
                <a:gd name="T78" fmla="*/ 102 w 229"/>
                <a:gd name="T79" fmla="*/ 30 h 62"/>
                <a:gd name="T80" fmla="*/ 90 w 229"/>
                <a:gd name="T81" fmla="*/ 33 h 62"/>
                <a:gd name="T82" fmla="*/ 91 w 229"/>
                <a:gd name="T83" fmla="*/ 26 h 62"/>
                <a:gd name="T84" fmla="*/ 94 w 229"/>
                <a:gd name="T85" fmla="*/ 24 h 62"/>
                <a:gd name="T86" fmla="*/ 81 w 229"/>
                <a:gd name="T87" fmla="*/ 26 h 62"/>
                <a:gd name="T88" fmla="*/ 67 w 229"/>
                <a:gd name="T89" fmla="*/ 37 h 62"/>
                <a:gd name="T90" fmla="*/ 47 w 229"/>
                <a:gd name="T91" fmla="*/ 38 h 62"/>
                <a:gd name="T92" fmla="*/ 39 w 229"/>
                <a:gd name="T93" fmla="*/ 38 h 62"/>
                <a:gd name="T94" fmla="*/ 29 w 229"/>
                <a:gd name="T95" fmla="*/ 39 h 62"/>
                <a:gd name="T96" fmla="*/ 17 w 229"/>
                <a:gd name="T97" fmla="*/ 42 h 62"/>
                <a:gd name="T98" fmla="*/ 5 w 229"/>
                <a:gd name="T99" fmla="*/ 49 h 6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9"/>
                <a:gd name="T151" fmla="*/ 0 h 62"/>
                <a:gd name="T152" fmla="*/ 229 w 229"/>
                <a:gd name="T153" fmla="*/ 62 h 6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9" h="62">
                  <a:moveTo>
                    <a:pt x="0" y="56"/>
                  </a:moveTo>
                  <a:lnTo>
                    <a:pt x="11" y="51"/>
                  </a:lnTo>
                  <a:lnTo>
                    <a:pt x="23" y="47"/>
                  </a:lnTo>
                  <a:lnTo>
                    <a:pt x="35" y="44"/>
                  </a:lnTo>
                  <a:lnTo>
                    <a:pt x="47" y="42"/>
                  </a:lnTo>
                  <a:lnTo>
                    <a:pt x="60" y="39"/>
                  </a:lnTo>
                  <a:lnTo>
                    <a:pt x="75" y="38"/>
                  </a:lnTo>
                  <a:lnTo>
                    <a:pt x="90" y="37"/>
                  </a:lnTo>
                  <a:lnTo>
                    <a:pt x="104" y="37"/>
                  </a:lnTo>
                  <a:lnTo>
                    <a:pt x="120" y="37"/>
                  </a:lnTo>
                  <a:lnTo>
                    <a:pt x="136" y="38"/>
                  </a:lnTo>
                  <a:lnTo>
                    <a:pt x="151" y="40"/>
                  </a:lnTo>
                  <a:lnTo>
                    <a:pt x="166" y="43"/>
                  </a:lnTo>
                  <a:lnTo>
                    <a:pt x="180" y="46"/>
                  </a:lnTo>
                  <a:lnTo>
                    <a:pt x="193" y="51"/>
                  </a:lnTo>
                  <a:lnTo>
                    <a:pt x="206" y="55"/>
                  </a:lnTo>
                  <a:lnTo>
                    <a:pt x="217" y="60"/>
                  </a:lnTo>
                  <a:lnTo>
                    <a:pt x="226" y="62"/>
                  </a:lnTo>
                  <a:lnTo>
                    <a:pt x="229" y="61"/>
                  </a:lnTo>
                  <a:lnTo>
                    <a:pt x="228" y="55"/>
                  </a:lnTo>
                  <a:lnTo>
                    <a:pt x="224" y="46"/>
                  </a:lnTo>
                  <a:lnTo>
                    <a:pt x="218" y="37"/>
                  </a:lnTo>
                  <a:lnTo>
                    <a:pt x="212" y="29"/>
                  </a:lnTo>
                  <a:lnTo>
                    <a:pt x="208" y="22"/>
                  </a:lnTo>
                  <a:lnTo>
                    <a:pt x="206" y="20"/>
                  </a:lnTo>
                  <a:lnTo>
                    <a:pt x="195" y="16"/>
                  </a:lnTo>
                  <a:lnTo>
                    <a:pt x="184" y="12"/>
                  </a:lnTo>
                  <a:lnTo>
                    <a:pt x="172" y="8"/>
                  </a:lnTo>
                  <a:lnTo>
                    <a:pt x="160" y="5"/>
                  </a:lnTo>
                  <a:lnTo>
                    <a:pt x="147" y="3"/>
                  </a:lnTo>
                  <a:lnTo>
                    <a:pt x="133" y="2"/>
                  </a:lnTo>
                  <a:lnTo>
                    <a:pt x="119" y="0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76" y="2"/>
                  </a:lnTo>
                  <a:lnTo>
                    <a:pt x="62" y="3"/>
                  </a:lnTo>
                  <a:lnTo>
                    <a:pt x="50" y="5"/>
                  </a:lnTo>
                  <a:lnTo>
                    <a:pt x="36" y="8"/>
                  </a:lnTo>
                  <a:lnTo>
                    <a:pt x="24" y="11"/>
                  </a:lnTo>
                  <a:lnTo>
                    <a:pt x="13" y="15"/>
                  </a:lnTo>
                  <a:lnTo>
                    <a:pt x="2" y="18"/>
                  </a:lnTo>
                  <a:lnTo>
                    <a:pt x="2" y="20"/>
                  </a:lnTo>
                  <a:lnTo>
                    <a:pt x="5" y="21"/>
                  </a:lnTo>
                  <a:lnTo>
                    <a:pt x="8" y="22"/>
                  </a:lnTo>
                  <a:lnTo>
                    <a:pt x="13" y="25"/>
                  </a:lnTo>
                  <a:lnTo>
                    <a:pt x="20" y="25"/>
                  </a:lnTo>
                  <a:lnTo>
                    <a:pt x="31" y="25"/>
                  </a:lnTo>
                  <a:lnTo>
                    <a:pt x="44" y="21"/>
                  </a:lnTo>
                  <a:lnTo>
                    <a:pt x="59" y="16"/>
                  </a:lnTo>
                  <a:lnTo>
                    <a:pt x="75" y="11"/>
                  </a:lnTo>
                  <a:lnTo>
                    <a:pt x="87" y="8"/>
                  </a:lnTo>
                  <a:lnTo>
                    <a:pt x="96" y="7"/>
                  </a:lnTo>
                  <a:lnTo>
                    <a:pt x="102" y="8"/>
                  </a:lnTo>
                  <a:lnTo>
                    <a:pt x="105" y="11"/>
                  </a:lnTo>
                  <a:lnTo>
                    <a:pt x="107" y="15"/>
                  </a:lnTo>
                  <a:lnTo>
                    <a:pt x="105" y="17"/>
                  </a:lnTo>
                  <a:lnTo>
                    <a:pt x="103" y="20"/>
                  </a:lnTo>
                  <a:lnTo>
                    <a:pt x="105" y="18"/>
                  </a:lnTo>
                  <a:lnTo>
                    <a:pt x="109" y="16"/>
                  </a:lnTo>
                  <a:lnTo>
                    <a:pt x="111" y="11"/>
                  </a:lnTo>
                  <a:lnTo>
                    <a:pt x="109" y="5"/>
                  </a:lnTo>
                  <a:lnTo>
                    <a:pt x="111" y="5"/>
                  </a:lnTo>
                  <a:lnTo>
                    <a:pt x="119" y="7"/>
                  </a:lnTo>
                  <a:lnTo>
                    <a:pt x="130" y="8"/>
                  </a:lnTo>
                  <a:lnTo>
                    <a:pt x="142" y="9"/>
                  </a:lnTo>
                  <a:lnTo>
                    <a:pt x="155" y="13"/>
                  </a:lnTo>
                  <a:lnTo>
                    <a:pt x="167" y="16"/>
                  </a:lnTo>
                  <a:lnTo>
                    <a:pt x="177" y="21"/>
                  </a:lnTo>
                  <a:lnTo>
                    <a:pt x="184" y="26"/>
                  </a:lnTo>
                  <a:lnTo>
                    <a:pt x="189" y="35"/>
                  </a:lnTo>
                  <a:lnTo>
                    <a:pt x="187" y="39"/>
                  </a:lnTo>
                  <a:lnTo>
                    <a:pt x="179" y="39"/>
                  </a:lnTo>
                  <a:lnTo>
                    <a:pt x="168" y="37"/>
                  </a:lnTo>
                  <a:lnTo>
                    <a:pt x="161" y="35"/>
                  </a:lnTo>
                  <a:lnTo>
                    <a:pt x="153" y="34"/>
                  </a:lnTo>
                  <a:lnTo>
                    <a:pt x="142" y="31"/>
                  </a:lnTo>
                  <a:lnTo>
                    <a:pt x="131" y="30"/>
                  </a:lnTo>
                  <a:lnTo>
                    <a:pt x="120" y="30"/>
                  </a:lnTo>
                  <a:lnTo>
                    <a:pt x="109" y="30"/>
                  </a:lnTo>
                  <a:lnTo>
                    <a:pt x="102" y="30"/>
                  </a:lnTo>
                  <a:lnTo>
                    <a:pt x="96" y="31"/>
                  </a:lnTo>
                  <a:lnTo>
                    <a:pt x="90" y="33"/>
                  </a:lnTo>
                  <a:lnTo>
                    <a:pt x="88" y="30"/>
                  </a:lnTo>
                  <a:lnTo>
                    <a:pt x="91" y="26"/>
                  </a:lnTo>
                  <a:lnTo>
                    <a:pt x="97" y="24"/>
                  </a:lnTo>
                  <a:lnTo>
                    <a:pt x="94" y="24"/>
                  </a:lnTo>
                  <a:lnTo>
                    <a:pt x="88" y="24"/>
                  </a:lnTo>
                  <a:lnTo>
                    <a:pt x="81" y="26"/>
                  </a:lnTo>
                  <a:lnTo>
                    <a:pt x="74" y="31"/>
                  </a:lnTo>
                  <a:lnTo>
                    <a:pt x="67" y="37"/>
                  </a:lnTo>
                  <a:lnTo>
                    <a:pt x="57" y="38"/>
                  </a:lnTo>
                  <a:lnTo>
                    <a:pt x="47" y="38"/>
                  </a:lnTo>
                  <a:lnTo>
                    <a:pt x="41" y="38"/>
                  </a:lnTo>
                  <a:lnTo>
                    <a:pt x="39" y="38"/>
                  </a:lnTo>
                  <a:lnTo>
                    <a:pt x="34" y="38"/>
                  </a:lnTo>
                  <a:lnTo>
                    <a:pt x="29" y="39"/>
                  </a:lnTo>
                  <a:lnTo>
                    <a:pt x="23" y="40"/>
                  </a:lnTo>
                  <a:lnTo>
                    <a:pt x="17" y="42"/>
                  </a:lnTo>
                  <a:lnTo>
                    <a:pt x="11" y="46"/>
                  </a:lnTo>
                  <a:lnTo>
                    <a:pt x="5" y="49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4" name="Freeform 162"/>
            <p:cNvSpPr>
              <a:spLocks/>
            </p:cNvSpPr>
            <p:nvPr/>
          </p:nvSpPr>
          <p:spPr bwMode="auto">
            <a:xfrm>
              <a:off x="2467" y="1194"/>
              <a:ext cx="111" cy="46"/>
            </a:xfrm>
            <a:custGeom>
              <a:avLst/>
              <a:gdLst>
                <a:gd name="T0" fmla="*/ 111 w 111"/>
                <a:gd name="T1" fmla="*/ 37 h 46"/>
                <a:gd name="T2" fmla="*/ 95 w 111"/>
                <a:gd name="T3" fmla="*/ 42 h 46"/>
                <a:gd name="T4" fmla="*/ 79 w 111"/>
                <a:gd name="T5" fmla="*/ 45 h 46"/>
                <a:gd name="T6" fmla="*/ 65 w 111"/>
                <a:gd name="T7" fmla="*/ 46 h 46"/>
                <a:gd name="T8" fmla="*/ 50 w 111"/>
                <a:gd name="T9" fmla="*/ 46 h 46"/>
                <a:gd name="T10" fmla="*/ 36 w 111"/>
                <a:gd name="T11" fmla="*/ 46 h 46"/>
                <a:gd name="T12" fmla="*/ 23 w 111"/>
                <a:gd name="T13" fmla="*/ 44 h 46"/>
                <a:gd name="T14" fmla="*/ 11 w 111"/>
                <a:gd name="T15" fmla="*/ 41 h 46"/>
                <a:gd name="T16" fmla="*/ 0 w 111"/>
                <a:gd name="T17" fmla="*/ 37 h 46"/>
                <a:gd name="T18" fmla="*/ 0 w 111"/>
                <a:gd name="T19" fmla="*/ 0 h 46"/>
                <a:gd name="T20" fmla="*/ 11 w 111"/>
                <a:gd name="T21" fmla="*/ 4 h 46"/>
                <a:gd name="T22" fmla="*/ 23 w 111"/>
                <a:gd name="T23" fmla="*/ 6 h 46"/>
                <a:gd name="T24" fmla="*/ 36 w 111"/>
                <a:gd name="T25" fmla="*/ 9 h 46"/>
                <a:gd name="T26" fmla="*/ 50 w 111"/>
                <a:gd name="T27" fmla="*/ 9 h 46"/>
                <a:gd name="T28" fmla="*/ 65 w 111"/>
                <a:gd name="T29" fmla="*/ 9 h 46"/>
                <a:gd name="T30" fmla="*/ 79 w 111"/>
                <a:gd name="T31" fmla="*/ 8 h 46"/>
                <a:gd name="T32" fmla="*/ 95 w 111"/>
                <a:gd name="T33" fmla="*/ 5 h 46"/>
                <a:gd name="T34" fmla="*/ 111 w 111"/>
                <a:gd name="T35" fmla="*/ 0 h 46"/>
                <a:gd name="T36" fmla="*/ 111 w 111"/>
                <a:gd name="T37" fmla="*/ 37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1"/>
                <a:gd name="T58" fmla="*/ 0 h 46"/>
                <a:gd name="T59" fmla="*/ 111 w 111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1" h="46">
                  <a:moveTo>
                    <a:pt x="111" y="37"/>
                  </a:moveTo>
                  <a:lnTo>
                    <a:pt x="95" y="42"/>
                  </a:lnTo>
                  <a:lnTo>
                    <a:pt x="79" y="45"/>
                  </a:lnTo>
                  <a:lnTo>
                    <a:pt x="65" y="46"/>
                  </a:lnTo>
                  <a:lnTo>
                    <a:pt x="50" y="46"/>
                  </a:lnTo>
                  <a:lnTo>
                    <a:pt x="36" y="46"/>
                  </a:lnTo>
                  <a:lnTo>
                    <a:pt x="23" y="44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1" y="4"/>
                  </a:lnTo>
                  <a:lnTo>
                    <a:pt x="23" y="6"/>
                  </a:lnTo>
                  <a:lnTo>
                    <a:pt x="36" y="9"/>
                  </a:lnTo>
                  <a:lnTo>
                    <a:pt x="50" y="9"/>
                  </a:lnTo>
                  <a:lnTo>
                    <a:pt x="65" y="9"/>
                  </a:lnTo>
                  <a:lnTo>
                    <a:pt x="79" y="8"/>
                  </a:lnTo>
                  <a:lnTo>
                    <a:pt x="95" y="5"/>
                  </a:lnTo>
                  <a:lnTo>
                    <a:pt x="111" y="0"/>
                  </a:lnTo>
                  <a:lnTo>
                    <a:pt x="111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5" name="Freeform 163"/>
            <p:cNvSpPr>
              <a:spLocks/>
            </p:cNvSpPr>
            <p:nvPr/>
          </p:nvSpPr>
          <p:spPr bwMode="auto">
            <a:xfrm>
              <a:off x="2318" y="3198"/>
              <a:ext cx="89" cy="94"/>
            </a:xfrm>
            <a:custGeom>
              <a:avLst/>
              <a:gdLst>
                <a:gd name="T0" fmla="*/ 44 w 89"/>
                <a:gd name="T1" fmla="*/ 94 h 94"/>
                <a:gd name="T2" fmla="*/ 52 w 89"/>
                <a:gd name="T3" fmla="*/ 93 h 94"/>
                <a:gd name="T4" fmla="*/ 61 w 89"/>
                <a:gd name="T5" fmla="*/ 91 h 94"/>
                <a:gd name="T6" fmla="*/ 68 w 89"/>
                <a:gd name="T7" fmla="*/ 87 h 94"/>
                <a:gd name="T8" fmla="*/ 75 w 89"/>
                <a:gd name="T9" fmla="*/ 80 h 94"/>
                <a:gd name="T10" fmla="*/ 82 w 89"/>
                <a:gd name="T11" fmla="*/ 72 h 94"/>
                <a:gd name="T12" fmla="*/ 85 w 89"/>
                <a:gd name="T13" fmla="*/ 65 h 94"/>
                <a:gd name="T14" fmla="*/ 88 w 89"/>
                <a:gd name="T15" fmla="*/ 56 h 94"/>
                <a:gd name="T16" fmla="*/ 89 w 89"/>
                <a:gd name="T17" fmla="*/ 47 h 94"/>
                <a:gd name="T18" fmla="*/ 88 w 89"/>
                <a:gd name="T19" fmla="*/ 38 h 94"/>
                <a:gd name="T20" fmla="*/ 85 w 89"/>
                <a:gd name="T21" fmla="*/ 28 h 94"/>
                <a:gd name="T22" fmla="*/ 82 w 89"/>
                <a:gd name="T23" fmla="*/ 21 h 94"/>
                <a:gd name="T24" fmla="*/ 75 w 89"/>
                <a:gd name="T25" fmla="*/ 13 h 94"/>
                <a:gd name="T26" fmla="*/ 68 w 89"/>
                <a:gd name="T27" fmla="*/ 8 h 94"/>
                <a:gd name="T28" fmla="*/ 61 w 89"/>
                <a:gd name="T29" fmla="*/ 4 h 94"/>
                <a:gd name="T30" fmla="*/ 52 w 89"/>
                <a:gd name="T31" fmla="*/ 1 h 94"/>
                <a:gd name="T32" fmla="*/ 44 w 89"/>
                <a:gd name="T33" fmla="*/ 0 h 94"/>
                <a:gd name="T34" fmla="*/ 35 w 89"/>
                <a:gd name="T35" fmla="*/ 1 h 94"/>
                <a:gd name="T36" fmla="*/ 27 w 89"/>
                <a:gd name="T37" fmla="*/ 4 h 94"/>
                <a:gd name="T38" fmla="*/ 20 w 89"/>
                <a:gd name="T39" fmla="*/ 8 h 94"/>
                <a:gd name="T40" fmla="*/ 14 w 89"/>
                <a:gd name="T41" fmla="*/ 13 h 94"/>
                <a:gd name="T42" fmla="*/ 8 w 89"/>
                <a:gd name="T43" fmla="*/ 21 h 94"/>
                <a:gd name="T44" fmla="*/ 4 w 89"/>
                <a:gd name="T45" fmla="*/ 28 h 94"/>
                <a:gd name="T46" fmla="*/ 2 w 89"/>
                <a:gd name="T47" fmla="*/ 38 h 94"/>
                <a:gd name="T48" fmla="*/ 0 w 89"/>
                <a:gd name="T49" fmla="*/ 47 h 94"/>
                <a:gd name="T50" fmla="*/ 2 w 89"/>
                <a:gd name="T51" fmla="*/ 56 h 94"/>
                <a:gd name="T52" fmla="*/ 4 w 89"/>
                <a:gd name="T53" fmla="*/ 65 h 94"/>
                <a:gd name="T54" fmla="*/ 8 w 89"/>
                <a:gd name="T55" fmla="*/ 72 h 94"/>
                <a:gd name="T56" fmla="*/ 14 w 89"/>
                <a:gd name="T57" fmla="*/ 80 h 94"/>
                <a:gd name="T58" fmla="*/ 20 w 89"/>
                <a:gd name="T59" fmla="*/ 87 h 94"/>
                <a:gd name="T60" fmla="*/ 27 w 89"/>
                <a:gd name="T61" fmla="*/ 91 h 94"/>
                <a:gd name="T62" fmla="*/ 35 w 89"/>
                <a:gd name="T63" fmla="*/ 93 h 94"/>
                <a:gd name="T64" fmla="*/ 44 w 89"/>
                <a:gd name="T65" fmla="*/ 94 h 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4"/>
                <a:gd name="T101" fmla="*/ 89 w 89"/>
                <a:gd name="T102" fmla="*/ 94 h 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4">
                  <a:moveTo>
                    <a:pt x="44" y="94"/>
                  </a:moveTo>
                  <a:lnTo>
                    <a:pt x="52" y="93"/>
                  </a:lnTo>
                  <a:lnTo>
                    <a:pt x="61" y="91"/>
                  </a:lnTo>
                  <a:lnTo>
                    <a:pt x="68" y="87"/>
                  </a:lnTo>
                  <a:lnTo>
                    <a:pt x="75" y="80"/>
                  </a:lnTo>
                  <a:lnTo>
                    <a:pt x="82" y="72"/>
                  </a:lnTo>
                  <a:lnTo>
                    <a:pt x="85" y="65"/>
                  </a:lnTo>
                  <a:lnTo>
                    <a:pt x="88" y="56"/>
                  </a:lnTo>
                  <a:lnTo>
                    <a:pt x="89" y="47"/>
                  </a:lnTo>
                  <a:lnTo>
                    <a:pt x="88" y="38"/>
                  </a:lnTo>
                  <a:lnTo>
                    <a:pt x="85" y="28"/>
                  </a:lnTo>
                  <a:lnTo>
                    <a:pt x="82" y="21"/>
                  </a:lnTo>
                  <a:lnTo>
                    <a:pt x="75" y="13"/>
                  </a:lnTo>
                  <a:lnTo>
                    <a:pt x="68" y="8"/>
                  </a:lnTo>
                  <a:lnTo>
                    <a:pt x="61" y="4"/>
                  </a:lnTo>
                  <a:lnTo>
                    <a:pt x="52" y="1"/>
                  </a:lnTo>
                  <a:lnTo>
                    <a:pt x="44" y="0"/>
                  </a:lnTo>
                  <a:lnTo>
                    <a:pt x="35" y="1"/>
                  </a:lnTo>
                  <a:lnTo>
                    <a:pt x="27" y="4"/>
                  </a:lnTo>
                  <a:lnTo>
                    <a:pt x="20" y="8"/>
                  </a:lnTo>
                  <a:lnTo>
                    <a:pt x="14" y="13"/>
                  </a:lnTo>
                  <a:lnTo>
                    <a:pt x="8" y="21"/>
                  </a:lnTo>
                  <a:lnTo>
                    <a:pt x="4" y="28"/>
                  </a:lnTo>
                  <a:lnTo>
                    <a:pt x="2" y="38"/>
                  </a:lnTo>
                  <a:lnTo>
                    <a:pt x="0" y="47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8" y="72"/>
                  </a:lnTo>
                  <a:lnTo>
                    <a:pt x="14" y="80"/>
                  </a:lnTo>
                  <a:lnTo>
                    <a:pt x="20" y="87"/>
                  </a:lnTo>
                  <a:lnTo>
                    <a:pt x="27" y="91"/>
                  </a:lnTo>
                  <a:lnTo>
                    <a:pt x="35" y="93"/>
                  </a:lnTo>
                  <a:lnTo>
                    <a:pt x="44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6" name="Freeform 164"/>
            <p:cNvSpPr>
              <a:spLocks/>
            </p:cNvSpPr>
            <p:nvPr/>
          </p:nvSpPr>
          <p:spPr bwMode="auto">
            <a:xfrm>
              <a:off x="2645" y="3198"/>
              <a:ext cx="89" cy="94"/>
            </a:xfrm>
            <a:custGeom>
              <a:avLst/>
              <a:gdLst>
                <a:gd name="T0" fmla="*/ 44 w 89"/>
                <a:gd name="T1" fmla="*/ 94 h 94"/>
                <a:gd name="T2" fmla="*/ 53 w 89"/>
                <a:gd name="T3" fmla="*/ 93 h 94"/>
                <a:gd name="T4" fmla="*/ 61 w 89"/>
                <a:gd name="T5" fmla="*/ 91 h 94"/>
                <a:gd name="T6" fmla="*/ 68 w 89"/>
                <a:gd name="T7" fmla="*/ 87 h 94"/>
                <a:gd name="T8" fmla="*/ 76 w 89"/>
                <a:gd name="T9" fmla="*/ 80 h 94"/>
                <a:gd name="T10" fmla="*/ 82 w 89"/>
                <a:gd name="T11" fmla="*/ 72 h 94"/>
                <a:gd name="T12" fmla="*/ 85 w 89"/>
                <a:gd name="T13" fmla="*/ 65 h 94"/>
                <a:gd name="T14" fmla="*/ 88 w 89"/>
                <a:gd name="T15" fmla="*/ 56 h 94"/>
                <a:gd name="T16" fmla="*/ 89 w 89"/>
                <a:gd name="T17" fmla="*/ 47 h 94"/>
                <a:gd name="T18" fmla="*/ 88 w 89"/>
                <a:gd name="T19" fmla="*/ 38 h 94"/>
                <a:gd name="T20" fmla="*/ 85 w 89"/>
                <a:gd name="T21" fmla="*/ 28 h 94"/>
                <a:gd name="T22" fmla="*/ 82 w 89"/>
                <a:gd name="T23" fmla="*/ 21 h 94"/>
                <a:gd name="T24" fmla="*/ 76 w 89"/>
                <a:gd name="T25" fmla="*/ 13 h 94"/>
                <a:gd name="T26" fmla="*/ 68 w 89"/>
                <a:gd name="T27" fmla="*/ 8 h 94"/>
                <a:gd name="T28" fmla="*/ 61 w 89"/>
                <a:gd name="T29" fmla="*/ 4 h 94"/>
                <a:gd name="T30" fmla="*/ 53 w 89"/>
                <a:gd name="T31" fmla="*/ 1 h 94"/>
                <a:gd name="T32" fmla="*/ 44 w 89"/>
                <a:gd name="T33" fmla="*/ 0 h 94"/>
                <a:gd name="T34" fmla="*/ 36 w 89"/>
                <a:gd name="T35" fmla="*/ 1 h 94"/>
                <a:gd name="T36" fmla="*/ 27 w 89"/>
                <a:gd name="T37" fmla="*/ 4 h 94"/>
                <a:gd name="T38" fmla="*/ 20 w 89"/>
                <a:gd name="T39" fmla="*/ 8 h 94"/>
                <a:gd name="T40" fmla="*/ 14 w 89"/>
                <a:gd name="T41" fmla="*/ 13 h 94"/>
                <a:gd name="T42" fmla="*/ 8 w 89"/>
                <a:gd name="T43" fmla="*/ 21 h 94"/>
                <a:gd name="T44" fmla="*/ 4 w 89"/>
                <a:gd name="T45" fmla="*/ 28 h 94"/>
                <a:gd name="T46" fmla="*/ 2 w 89"/>
                <a:gd name="T47" fmla="*/ 38 h 94"/>
                <a:gd name="T48" fmla="*/ 0 w 89"/>
                <a:gd name="T49" fmla="*/ 47 h 94"/>
                <a:gd name="T50" fmla="*/ 2 w 89"/>
                <a:gd name="T51" fmla="*/ 56 h 94"/>
                <a:gd name="T52" fmla="*/ 4 w 89"/>
                <a:gd name="T53" fmla="*/ 65 h 94"/>
                <a:gd name="T54" fmla="*/ 8 w 89"/>
                <a:gd name="T55" fmla="*/ 72 h 94"/>
                <a:gd name="T56" fmla="*/ 14 w 89"/>
                <a:gd name="T57" fmla="*/ 80 h 94"/>
                <a:gd name="T58" fmla="*/ 20 w 89"/>
                <a:gd name="T59" fmla="*/ 87 h 94"/>
                <a:gd name="T60" fmla="*/ 27 w 89"/>
                <a:gd name="T61" fmla="*/ 91 h 94"/>
                <a:gd name="T62" fmla="*/ 36 w 89"/>
                <a:gd name="T63" fmla="*/ 93 h 94"/>
                <a:gd name="T64" fmla="*/ 44 w 89"/>
                <a:gd name="T65" fmla="*/ 94 h 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94"/>
                <a:gd name="T101" fmla="*/ 89 w 89"/>
                <a:gd name="T102" fmla="*/ 94 h 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94">
                  <a:moveTo>
                    <a:pt x="44" y="94"/>
                  </a:moveTo>
                  <a:lnTo>
                    <a:pt x="53" y="93"/>
                  </a:lnTo>
                  <a:lnTo>
                    <a:pt x="61" y="91"/>
                  </a:lnTo>
                  <a:lnTo>
                    <a:pt x="68" y="87"/>
                  </a:lnTo>
                  <a:lnTo>
                    <a:pt x="76" y="80"/>
                  </a:lnTo>
                  <a:lnTo>
                    <a:pt x="82" y="72"/>
                  </a:lnTo>
                  <a:lnTo>
                    <a:pt x="85" y="65"/>
                  </a:lnTo>
                  <a:lnTo>
                    <a:pt x="88" y="56"/>
                  </a:lnTo>
                  <a:lnTo>
                    <a:pt x="89" y="47"/>
                  </a:lnTo>
                  <a:lnTo>
                    <a:pt x="88" y="38"/>
                  </a:lnTo>
                  <a:lnTo>
                    <a:pt x="85" y="28"/>
                  </a:lnTo>
                  <a:lnTo>
                    <a:pt x="82" y="21"/>
                  </a:lnTo>
                  <a:lnTo>
                    <a:pt x="76" y="13"/>
                  </a:lnTo>
                  <a:lnTo>
                    <a:pt x="68" y="8"/>
                  </a:lnTo>
                  <a:lnTo>
                    <a:pt x="61" y="4"/>
                  </a:lnTo>
                  <a:lnTo>
                    <a:pt x="53" y="1"/>
                  </a:lnTo>
                  <a:lnTo>
                    <a:pt x="44" y="0"/>
                  </a:lnTo>
                  <a:lnTo>
                    <a:pt x="36" y="1"/>
                  </a:lnTo>
                  <a:lnTo>
                    <a:pt x="27" y="4"/>
                  </a:lnTo>
                  <a:lnTo>
                    <a:pt x="20" y="8"/>
                  </a:lnTo>
                  <a:lnTo>
                    <a:pt x="14" y="13"/>
                  </a:lnTo>
                  <a:lnTo>
                    <a:pt x="8" y="21"/>
                  </a:lnTo>
                  <a:lnTo>
                    <a:pt x="4" y="28"/>
                  </a:lnTo>
                  <a:lnTo>
                    <a:pt x="2" y="38"/>
                  </a:lnTo>
                  <a:lnTo>
                    <a:pt x="0" y="47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8" y="72"/>
                  </a:lnTo>
                  <a:lnTo>
                    <a:pt x="14" y="80"/>
                  </a:lnTo>
                  <a:lnTo>
                    <a:pt x="20" y="87"/>
                  </a:lnTo>
                  <a:lnTo>
                    <a:pt x="27" y="91"/>
                  </a:lnTo>
                  <a:lnTo>
                    <a:pt x="36" y="93"/>
                  </a:lnTo>
                  <a:lnTo>
                    <a:pt x="44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7" name="Freeform 165"/>
            <p:cNvSpPr>
              <a:spLocks/>
            </p:cNvSpPr>
            <p:nvPr/>
          </p:nvSpPr>
          <p:spPr bwMode="auto">
            <a:xfrm>
              <a:off x="2356" y="3188"/>
              <a:ext cx="333" cy="94"/>
            </a:xfrm>
            <a:custGeom>
              <a:avLst/>
              <a:gdLst>
                <a:gd name="T0" fmla="*/ 333 w 333"/>
                <a:gd name="T1" fmla="*/ 88 h 94"/>
                <a:gd name="T2" fmla="*/ 329 w 333"/>
                <a:gd name="T3" fmla="*/ 70 h 94"/>
                <a:gd name="T4" fmla="*/ 320 w 333"/>
                <a:gd name="T5" fmla="*/ 54 h 94"/>
                <a:gd name="T6" fmla="*/ 305 w 333"/>
                <a:gd name="T7" fmla="*/ 38 h 94"/>
                <a:gd name="T8" fmla="*/ 285 w 333"/>
                <a:gd name="T9" fmla="*/ 26 h 94"/>
                <a:gd name="T10" fmla="*/ 260 w 333"/>
                <a:gd name="T11" fmla="*/ 15 h 94"/>
                <a:gd name="T12" fmla="*/ 231 w 333"/>
                <a:gd name="T13" fmla="*/ 6 h 94"/>
                <a:gd name="T14" fmla="*/ 201 w 333"/>
                <a:gd name="T15" fmla="*/ 1 h 94"/>
                <a:gd name="T16" fmla="*/ 167 w 333"/>
                <a:gd name="T17" fmla="*/ 0 h 94"/>
                <a:gd name="T18" fmla="*/ 133 w 333"/>
                <a:gd name="T19" fmla="*/ 1 h 94"/>
                <a:gd name="T20" fmla="*/ 102 w 333"/>
                <a:gd name="T21" fmla="*/ 6 h 94"/>
                <a:gd name="T22" fmla="*/ 74 w 333"/>
                <a:gd name="T23" fmla="*/ 15 h 94"/>
                <a:gd name="T24" fmla="*/ 50 w 333"/>
                <a:gd name="T25" fmla="*/ 26 h 94"/>
                <a:gd name="T26" fmla="*/ 29 w 333"/>
                <a:gd name="T27" fmla="*/ 38 h 94"/>
                <a:gd name="T28" fmla="*/ 13 w 333"/>
                <a:gd name="T29" fmla="*/ 54 h 94"/>
                <a:gd name="T30" fmla="*/ 4 w 333"/>
                <a:gd name="T31" fmla="*/ 70 h 94"/>
                <a:gd name="T32" fmla="*/ 0 w 333"/>
                <a:gd name="T33" fmla="*/ 88 h 94"/>
                <a:gd name="T34" fmla="*/ 1 w 333"/>
                <a:gd name="T35" fmla="*/ 89 h 94"/>
                <a:gd name="T36" fmla="*/ 5 w 333"/>
                <a:gd name="T37" fmla="*/ 93 h 94"/>
                <a:gd name="T38" fmla="*/ 10 w 333"/>
                <a:gd name="T39" fmla="*/ 92 h 94"/>
                <a:gd name="T40" fmla="*/ 18 w 333"/>
                <a:gd name="T41" fmla="*/ 84 h 94"/>
                <a:gd name="T42" fmla="*/ 19 w 333"/>
                <a:gd name="T43" fmla="*/ 82 h 94"/>
                <a:gd name="T44" fmla="*/ 31 w 333"/>
                <a:gd name="T45" fmla="*/ 72 h 94"/>
                <a:gd name="T46" fmla="*/ 45 w 333"/>
                <a:gd name="T47" fmla="*/ 64 h 94"/>
                <a:gd name="T48" fmla="*/ 62 w 333"/>
                <a:gd name="T49" fmla="*/ 55 h 94"/>
                <a:gd name="T50" fmla="*/ 80 w 333"/>
                <a:gd name="T51" fmla="*/ 49 h 94"/>
                <a:gd name="T52" fmla="*/ 99 w 333"/>
                <a:gd name="T53" fmla="*/ 44 h 94"/>
                <a:gd name="T54" fmla="*/ 121 w 333"/>
                <a:gd name="T55" fmla="*/ 40 h 94"/>
                <a:gd name="T56" fmla="*/ 143 w 333"/>
                <a:gd name="T57" fmla="*/ 37 h 94"/>
                <a:gd name="T58" fmla="*/ 167 w 333"/>
                <a:gd name="T59" fmla="*/ 36 h 94"/>
                <a:gd name="T60" fmla="*/ 191 w 333"/>
                <a:gd name="T61" fmla="*/ 37 h 94"/>
                <a:gd name="T62" fmla="*/ 214 w 333"/>
                <a:gd name="T63" fmla="*/ 40 h 94"/>
                <a:gd name="T64" fmla="*/ 235 w 333"/>
                <a:gd name="T65" fmla="*/ 44 h 94"/>
                <a:gd name="T66" fmla="*/ 256 w 333"/>
                <a:gd name="T67" fmla="*/ 49 h 94"/>
                <a:gd name="T68" fmla="*/ 274 w 333"/>
                <a:gd name="T69" fmla="*/ 57 h 94"/>
                <a:gd name="T70" fmla="*/ 289 w 333"/>
                <a:gd name="T71" fmla="*/ 64 h 94"/>
                <a:gd name="T72" fmla="*/ 303 w 333"/>
                <a:gd name="T73" fmla="*/ 73 h 94"/>
                <a:gd name="T74" fmla="*/ 315 w 333"/>
                <a:gd name="T75" fmla="*/ 84 h 94"/>
                <a:gd name="T76" fmla="*/ 317 w 333"/>
                <a:gd name="T77" fmla="*/ 86 h 94"/>
                <a:gd name="T78" fmla="*/ 322 w 333"/>
                <a:gd name="T79" fmla="*/ 92 h 94"/>
                <a:gd name="T80" fmla="*/ 328 w 333"/>
                <a:gd name="T81" fmla="*/ 94 h 94"/>
                <a:gd name="T82" fmla="*/ 333 w 333"/>
                <a:gd name="T83" fmla="*/ 88 h 9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33"/>
                <a:gd name="T127" fmla="*/ 0 h 94"/>
                <a:gd name="T128" fmla="*/ 333 w 333"/>
                <a:gd name="T129" fmla="*/ 94 h 9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33" h="94">
                  <a:moveTo>
                    <a:pt x="333" y="88"/>
                  </a:moveTo>
                  <a:lnTo>
                    <a:pt x="329" y="70"/>
                  </a:lnTo>
                  <a:lnTo>
                    <a:pt x="320" y="54"/>
                  </a:lnTo>
                  <a:lnTo>
                    <a:pt x="305" y="38"/>
                  </a:lnTo>
                  <a:lnTo>
                    <a:pt x="285" y="26"/>
                  </a:lnTo>
                  <a:lnTo>
                    <a:pt x="260" y="15"/>
                  </a:lnTo>
                  <a:lnTo>
                    <a:pt x="231" y="6"/>
                  </a:lnTo>
                  <a:lnTo>
                    <a:pt x="201" y="1"/>
                  </a:lnTo>
                  <a:lnTo>
                    <a:pt x="167" y="0"/>
                  </a:lnTo>
                  <a:lnTo>
                    <a:pt x="133" y="1"/>
                  </a:lnTo>
                  <a:lnTo>
                    <a:pt x="102" y="6"/>
                  </a:lnTo>
                  <a:lnTo>
                    <a:pt x="74" y="15"/>
                  </a:lnTo>
                  <a:lnTo>
                    <a:pt x="50" y="26"/>
                  </a:lnTo>
                  <a:lnTo>
                    <a:pt x="29" y="38"/>
                  </a:lnTo>
                  <a:lnTo>
                    <a:pt x="13" y="54"/>
                  </a:lnTo>
                  <a:lnTo>
                    <a:pt x="4" y="70"/>
                  </a:lnTo>
                  <a:lnTo>
                    <a:pt x="0" y="88"/>
                  </a:lnTo>
                  <a:lnTo>
                    <a:pt x="1" y="89"/>
                  </a:lnTo>
                  <a:lnTo>
                    <a:pt x="5" y="93"/>
                  </a:lnTo>
                  <a:lnTo>
                    <a:pt x="10" y="92"/>
                  </a:lnTo>
                  <a:lnTo>
                    <a:pt x="18" y="84"/>
                  </a:lnTo>
                  <a:lnTo>
                    <a:pt x="19" y="82"/>
                  </a:lnTo>
                  <a:lnTo>
                    <a:pt x="31" y="72"/>
                  </a:lnTo>
                  <a:lnTo>
                    <a:pt x="45" y="64"/>
                  </a:lnTo>
                  <a:lnTo>
                    <a:pt x="62" y="55"/>
                  </a:lnTo>
                  <a:lnTo>
                    <a:pt x="80" y="49"/>
                  </a:lnTo>
                  <a:lnTo>
                    <a:pt x="99" y="44"/>
                  </a:lnTo>
                  <a:lnTo>
                    <a:pt x="121" y="40"/>
                  </a:lnTo>
                  <a:lnTo>
                    <a:pt x="143" y="37"/>
                  </a:lnTo>
                  <a:lnTo>
                    <a:pt x="167" y="36"/>
                  </a:lnTo>
                  <a:lnTo>
                    <a:pt x="191" y="37"/>
                  </a:lnTo>
                  <a:lnTo>
                    <a:pt x="214" y="40"/>
                  </a:lnTo>
                  <a:lnTo>
                    <a:pt x="235" y="44"/>
                  </a:lnTo>
                  <a:lnTo>
                    <a:pt x="256" y="49"/>
                  </a:lnTo>
                  <a:lnTo>
                    <a:pt x="274" y="57"/>
                  </a:lnTo>
                  <a:lnTo>
                    <a:pt x="289" y="64"/>
                  </a:lnTo>
                  <a:lnTo>
                    <a:pt x="303" y="73"/>
                  </a:lnTo>
                  <a:lnTo>
                    <a:pt x="315" y="84"/>
                  </a:lnTo>
                  <a:lnTo>
                    <a:pt x="317" y="86"/>
                  </a:lnTo>
                  <a:lnTo>
                    <a:pt x="322" y="92"/>
                  </a:lnTo>
                  <a:lnTo>
                    <a:pt x="328" y="94"/>
                  </a:lnTo>
                  <a:lnTo>
                    <a:pt x="333" y="88"/>
                  </a:lnTo>
                  <a:close/>
                </a:path>
              </a:pathLst>
            </a:custGeom>
            <a:solidFill>
              <a:srgbClr val="BFCCD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8" name="Freeform 166"/>
            <p:cNvSpPr>
              <a:spLocks/>
            </p:cNvSpPr>
            <p:nvPr/>
          </p:nvSpPr>
          <p:spPr bwMode="auto">
            <a:xfrm>
              <a:off x="2523" y="3182"/>
              <a:ext cx="171" cy="94"/>
            </a:xfrm>
            <a:custGeom>
              <a:avLst/>
              <a:gdLst>
                <a:gd name="T0" fmla="*/ 0 w 171"/>
                <a:gd name="T1" fmla="*/ 11 h 94"/>
                <a:gd name="T2" fmla="*/ 0 w 171"/>
                <a:gd name="T3" fmla="*/ 11 h 94"/>
                <a:gd name="T4" fmla="*/ 34 w 171"/>
                <a:gd name="T5" fmla="*/ 11 h 94"/>
                <a:gd name="T6" fmla="*/ 64 w 171"/>
                <a:gd name="T7" fmla="*/ 16 h 94"/>
                <a:gd name="T8" fmla="*/ 92 w 171"/>
                <a:gd name="T9" fmla="*/ 25 h 94"/>
                <a:gd name="T10" fmla="*/ 116 w 171"/>
                <a:gd name="T11" fmla="*/ 35 h 94"/>
                <a:gd name="T12" fmla="*/ 136 w 171"/>
                <a:gd name="T13" fmla="*/ 48 h 94"/>
                <a:gd name="T14" fmla="*/ 149 w 171"/>
                <a:gd name="T15" fmla="*/ 63 h 94"/>
                <a:gd name="T16" fmla="*/ 159 w 171"/>
                <a:gd name="T17" fmla="*/ 77 h 94"/>
                <a:gd name="T18" fmla="*/ 161 w 171"/>
                <a:gd name="T19" fmla="*/ 94 h 94"/>
                <a:gd name="T20" fmla="*/ 171 w 171"/>
                <a:gd name="T21" fmla="*/ 94 h 94"/>
                <a:gd name="T22" fmla="*/ 166 w 171"/>
                <a:gd name="T23" fmla="*/ 74 h 94"/>
                <a:gd name="T24" fmla="*/ 156 w 171"/>
                <a:gd name="T25" fmla="*/ 57 h 94"/>
                <a:gd name="T26" fmla="*/ 141 w 171"/>
                <a:gd name="T27" fmla="*/ 41 h 94"/>
                <a:gd name="T28" fmla="*/ 119 w 171"/>
                <a:gd name="T29" fmla="*/ 28 h 94"/>
                <a:gd name="T30" fmla="*/ 95 w 171"/>
                <a:gd name="T31" fmla="*/ 17 h 94"/>
                <a:gd name="T32" fmla="*/ 64 w 171"/>
                <a:gd name="T33" fmla="*/ 8 h 94"/>
                <a:gd name="T34" fmla="*/ 34 w 171"/>
                <a:gd name="T35" fmla="*/ 3 h 94"/>
                <a:gd name="T36" fmla="*/ 0 w 171"/>
                <a:gd name="T37" fmla="*/ 0 h 94"/>
                <a:gd name="T38" fmla="*/ 0 w 171"/>
                <a:gd name="T39" fmla="*/ 0 h 94"/>
                <a:gd name="T40" fmla="*/ 0 w 171"/>
                <a:gd name="T41" fmla="*/ 11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1"/>
                <a:gd name="T64" fmla="*/ 0 h 94"/>
                <a:gd name="T65" fmla="*/ 171 w 171"/>
                <a:gd name="T66" fmla="*/ 94 h 9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1" h="94">
                  <a:moveTo>
                    <a:pt x="0" y="11"/>
                  </a:moveTo>
                  <a:lnTo>
                    <a:pt x="0" y="11"/>
                  </a:lnTo>
                  <a:lnTo>
                    <a:pt x="34" y="11"/>
                  </a:lnTo>
                  <a:lnTo>
                    <a:pt x="64" y="16"/>
                  </a:lnTo>
                  <a:lnTo>
                    <a:pt x="92" y="25"/>
                  </a:lnTo>
                  <a:lnTo>
                    <a:pt x="116" y="35"/>
                  </a:lnTo>
                  <a:lnTo>
                    <a:pt x="136" y="48"/>
                  </a:lnTo>
                  <a:lnTo>
                    <a:pt x="149" y="63"/>
                  </a:lnTo>
                  <a:lnTo>
                    <a:pt x="159" y="77"/>
                  </a:lnTo>
                  <a:lnTo>
                    <a:pt x="161" y="94"/>
                  </a:lnTo>
                  <a:lnTo>
                    <a:pt x="171" y="94"/>
                  </a:lnTo>
                  <a:lnTo>
                    <a:pt x="166" y="74"/>
                  </a:lnTo>
                  <a:lnTo>
                    <a:pt x="156" y="57"/>
                  </a:lnTo>
                  <a:lnTo>
                    <a:pt x="141" y="41"/>
                  </a:lnTo>
                  <a:lnTo>
                    <a:pt x="119" y="28"/>
                  </a:lnTo>
                  <a:lnTo>
                    <a:pt x="95" y="17"/>
                  </a:lnTo>
                  <a:lnTo>
                    <a:pt x="64" y="8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69" name="Freeform 167"/>
            <p:cNvSpPr>
              <a:spLocks/>
            </p:cNvSpPr>
            <p:nvPr/>
          </p:nvSpPr>
          <p:spPr bwMode="auto">
            <a:xfrm>
              <a:off x="2351" y="3182"/>
              <a:ext cx="172" cy="95"/>
            </a:xfrm>
            <a:custGeom>
              <a:avLst/>
              <a:gdLst>
                <a:gd name="T0" fmla="*/ 9 w 172"/>
                <a:gd name="T1" fmla="*/ 92 h 95"/>
                <a:gd name="T2" fmla="*/ 10 w 172"/>
                <a:gd name="T3" fmla="*/ 94 h 95"/>
                <a:gd name="T4" fmla="*/ 12 w 172"/>
                <a:gd name="T5" fmla="*/ 77 h 95"/>
                <a:gd name="T6" fmla="*/ 22 w 172"/>
                <a:gd name="T7" fmla="*/ 63 h 95"/>
                <a:gd name="T8" fmla="*/ 36 w 172"/>
                <a:gd name="T9" fmla="*/ 48 h 95"/>
                <a:gd name="T10" fmla="*/ 56 w 172"/>
                <a:gd name="T11" fmla="*/ 35 h 95"/>
                <a:gd name="T12" fmla="*/ 80 w 172"/>
                <a:gd name="T13" fmla="*/ 25 h 95"/>
                <a:gd name="T14" fmla="*/ 107 w 172"/>
                <a:gd name="T15" fmla="*/ 16 h 95"/>
                <a:gd name="T16" fmla="*/ 138 w 172"/>
                <a:gd name="T17" fmla="*/ 11 h 95"/>
                <a:gd name="T18" fmla="*/ 172 w 172"/>
                <a:gd name="T19" fmla="*/ 11 h 95"/>
                <a:gd name="T20" fmla="*/ 172 w 172"/>
                <a:gd name="T21" fmla="*/ 0 h 95"/>
                <a:gd name="T22" fmla="*/ 138 w 172"/>
                <a:gd name="T23" fmla="*/ 3 h 95"/>
                <a:gd name="T24" fmla="*/ 107 w 172"/>
                <a:gd name="T25" fmla="*/ 8 h 95"/>
                <a:gd name="T26" fmla="*/ 78 w 172"/>
                <a:gd name="T27" fmla="*/ 17 h 95"/>
                <a:gd name="T28" fmla="*/ 53 w 172"/>
                <a:gd name="T29" fmla="*/ 28 h 95"/>
                <a:gd name="T30" fmla="*/ 32 w 172"/>
                <a:gd name="T31" fmla="*/ 41 h 95"/>
                <a:gd name="T32" fmla="*/ 15 w 172"/>
                <a:gd name="T33" fmla="*/ 57 h 95"/>
                <a:gd name="T34" fmla="*/ 5 w 172"/>
                <a:gd name="T35" fmla="*/ 74 h 95"/>
                <a:gd name="T36" fmla="*/ 0 w 172"/>
                <a:gd name="T37" fmla="*/ 94 h 95"/>
                <a:gd name="T38" fmla="*/ 1 w 172"/>
                <a:gd name="T39" fmla="*/ 95 h 95"/>
                <a:gd name="T40" fmla="*/ 9 w 172"/>
                <a:gd name="T41" fmla="*/ 92 h 9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2"/>
                <a:gd name="T64" fmla="*/ 0 h 95"/>
                <a:gd name="T65" fmla="*/ 172 w 172"/>
                <a:gd name="T66" fmla="*/ 95 h 9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2" h="95">
                  <a:moveTo>
                    <a:pt x="9" y="92"/>
                  </a:moveTo>
                  <a:lnTo>
                    <a:pt x="10" y="94"/>
                  </a:lnTo>
                  <a:lnTo>
                    <a:pt x="12" y="77"/>
                  </a:lnTo>
                  <a:lnTo>
                    <a:pt x="22" y="63"/>
                  </a:lnTo>
                  <a:lnTo>
                    <a:pt x="36" y="48"/>
                  </a:lnTo>
                  <a:lnTo>
                    <a:pt x="56" y="35"/>
                  </a:lnTo>
                  <a:lnTo>
                    <a:pt x="80" y="25"/>
                  </a:lnTo>
                  <a:lnTo>
                    <a:pt x="107" y="16"/>
                  </a:lnTo>
                  <a:lnTo>
                    <a:pt x="138" y="11"/>
                  </a:lnTo>
                  <a:lnTo>
                    <a:pt x="172" y="11"/>
                  </a:lnTo>
                  <a:lnTo>
                    <a:pt x="172" y="0"/>
                  </a:lnTo>
                  <a:lnTo>
                    <a:pt x="138" y="3"/>
                  </a:lnTo>
                  <a:lnTo>
                    <a:pt x="107" y="8"/>
                  </a:lnTo>
                  <a:lnTo>
                    <a:pt x="78" y="17"/>
                  </a:lnTo>
                  <a:lnTo>
                    <a:pt x="53" y="28"/>
                  </a:lnTo>
                  <a:lnTo>
                    <a:pt x="32" y="41"/>
                  </a:lnTo>
                  <a:lnTo>
                    <a:pt x="15" y="57"/>
                  </a:lnTo>
                  <a:lnTo>
                    <a:pt x="5" y="74"/>
                  </a:lnTo>
                  <a:lnTo>
                    <a:pt x="0" y="94"/>
                  </a:lnTo>
                  <a:lnTo>
                    <a:pt x="1" y="95"/>
                  </a:lnTo>
                  <a:lnTo>
                    <a:pt x="9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70" name="Freeform 168"/>
            <p:cNvSpPr>
              <a:spLocks/>
            </p:cNvSpPr>
            <p:nvPr/>
          </p:nvSpPr>
          <p:spPr bwMode="auto">
            <a:xfrm>
              <a:off x="2352" y="3269"/>
              <a:ext cx="26" cy="16"/>
            </a:xfrm>
            <a:custGeom>
              <a:avLst/>
              <a:gdLst>
                <a:gd name="T0" fmla="*/ 20 w 26"/>
                <a:gd name="T1" fmla="*/ 0 h 16"/>
                <a:gd name="T2" fmla="*/ 18 w 26"/>
                <a:gd name="T3" fmla="*/ 0 h 16"/>
                <a:gd name="T4" fmla="*/ 11 w 26"/>
                <a:gd name="T5" fmla="*/ 7 h 16"/>
                <a:gd name="T6" fmla="*/ 10 w 26"/>
                <a:gd name="T7" fmla="*/ 8 h 16"/>
                <a:gd name="T8" fmla="*/ 8 w 26"/>
                <a:gd name="T9" fmla="*/ 5 h 16"/>
                <a:gd name="T10" fmla="*/ 8 w 26"/>
                <a:gd name="T11" fmla="*/ 5 h 16"/>
                <a:gd name="T12" fmla="*/ 0 w 26"/>
                <a:gd name="T13" fmla="*/ 8 h 16"/>
                <a:gd name="T14" fmla="*/ 3 w 26"/>
                <a:gd name="T15" fmla="*/ 11 h 16"/>
                <a:gd name="T16" fmla="*/ 8 w 26"/>
                <a:gd name="T17" fmla="*/ 16 h 16"/>
                <a:gd name="T18" fmla="*/ 16 w 26"/>
                <a:gd name="T19" fmla="*/ 14 h 16"/>
                <a:gd name="T20" fmla="*/ 26 w 26"/>
                <a:gd name="T21" fmla="*/ 5 h 16"/>
                <a:gd name="T22" fmla="*/ 24 w 26"/>
                <a:gd name="T23" fmla="*/ 5 h 16"/>
                <a:gd name="T24" fmla="*/ 20 w 26"/>
                <a:gd name="T25" fmla="*/ 0 h 1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"/>
                <a:gd name="T40" fmla="*/ 0 h 16"/>
                <a:gd name="T41" fmla="*/ 26 w 26"/>
                <a:gd name="T42" fmla="*/ 16 h 1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" h="16">
                  <a:moveTo>
                    <a:pt x="20" y="0"/>
                  </a:moveTo>
                  <a:lnTo>
                    <a:pt x="18" y="0"/>
                  </a:lnTo>
                  <a:lnTo>
                    <a:pt x="11" y="7"/>
                  </a:lnTo>
                  <a:lnTo>
                    <a:pt x="10" y="8"/>
                  </a:lnTo>
                  <a:lnTo>
                    <a:pt x="8" y="5"/>
                  </a:lnTo>
                  <a:lnTo>
                    <a:pt x="0" y="8"/>
                  </a:lnTo>
                  <a:lnTo>
                    <a:pt x="3" y="11"/>
                  </a:lnTo>
                  <a:lnTo>
                    <a:pt x="8" y="16"/>
                  </a:lnTo>
                  <a:lnTo>
                    <a:pt x="16" y="14"/>
                  </a:lnTo>
                  <a:lnTo>
                    <a:pt x="26" y="5"/>
                  </a:lnTo>
                  <a:lnTo>
                    <a:pt x="24" y="5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71" name="Freeform 169"/>
            <p:cNvSpPr>
              <a:spLocks/>
            </p:cNvSpPr>
            <p:nvPr/>
          </p:nvSpPr>
          <p:spPr bwMode="auto">
            <a:xfrm>
              <a:off x="2372" y="3268"/>
              <a:ext cx="6" cy="6"/>
            </a:xfrm>
            <a:custGeom>
              <a:avLst/>
              <a:gdLst>
                <a:gd name="T0" fmla="*/ 1 w 6"/>
                <a:gd name="T1" fmla="*/ 0 h 6"/>
                <a:gd name="T2" fmla="*/ 1 w 6"/>
                <a:gd name="T3" fmla="*/ 0 h 6"/>
                <a:gd name="T4" fmla="*/ 0 w 6"/>
                <a:gd name="T5" fmla="*/ 1 h 6"/>
                <a:gd name="T6" fmla="*/ 4 w 6"/>
                <a:gd name="T7" fmla="*/ 6 h 6"/>
                <a:gd name="T8" fmla="*/ 6 w 6"/>
                <a:gd name="T9" fmla="*/ 5 h 6"/>
                <a:gd name="T10" fmla="*/ 6 w 6"/>
                <a:gd name="T11" fmla="*/ 5 h 6"/>
                <a:gd name="T12" fmla="*/ 1 w 6"/>
                <a:gd name="T13" fmla="*/ 0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"/>
                <a:gd name="T22" fmla="*/ 0 h 6"/>
                <a:gd name="T23" fmla="*/ 6 w 6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" h="6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4" y="6"/>
                  </a:lnTo>
                  <a:lnTo>
                    <a:pt x="6" y="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72" name="Freeform 170"/>
            <p:cNvSpPr>
              <a:spLocks/>
            </p:cNvSpPr>
            <p:nvPr/>
          </p:nvSpPr>
          <p:spPr bwMode="auto">
            <a:xfrm>
              <a:off x="2373" y="3219"/>
              <a:ext cx="150" cy="54"/>
            </a:xfrm>
            <a:custGeom>
              <a:avLst/>
              <a:gdLst>
                <a:gd name="T0" fmla="*/ 150 w 150"/>
                <a:gd name="T1" fmla="*/ 0 h 54"/>
                <a:gd name="T2" fmla="*/ 150 w 150"/>
                <a:gd name="T3" fmla="*/ 0 h 54"/>
                <a:gd name="T4" fmla="*/ 126 w 150"/>
                <a:gd name="T5" fmla="*/ 2 h 54"/>
                <a:gd name="T6" fmla="*/ 104 w 150"/>
                <a:gd name="T7" fmla="*/ 5 h 54"/>
                <a:gd name="T8" fmla="*/ 82 w 150"/>
                <a:gd name="T9" fmla="*/ 9 h 54"/>
                <a:gd name="T10" fmla="*/ 62 w 150"/>
                <a:gd name="T11" fmla="*/ 14 h 54"/>
                <a:gd name="T12" fmla="*/ 43 w 150"/>
                <a:gd name="T13" fmla="*/ 20 h 54"/>
                <a:gd name="T14" fmla="*/ 27 w 150"/>
                <a:gd name="T15" fmla="*/ 29 h 54"/>
                <a:gd name="T16" fmla="*/ 12 w 150"/>
                <a:gd name="T17" fmla="*/ 37 h 54"/>
                <a:gd name="T18" fmla="*/ 0 w 150"/>
                <a:gd name="T19" fmla="*/ 49 h 54"/>
                <a:gd name="T20" fmla="*/ 5 w 150"/>
                <a:gd name="T21" fmla="*/ 54 h 54"/>
                <a:gd name="T22" fmla="*/ 17 w 150"/>
                <a:gd name="T23" fmla="*/ 45 h 54"/>
                <a:gd name="T24" fmla="*/ 29 w 150"/>
                <a:gd name="T25" fmla="*/ 37 h 54"/>
                <a:gd name="T26" fmla="*/ 46 w 150"/>
                <a:gd name="T27" fmla="*/ 28 h 54"/>
                <a:gd name="T28" fmla="*/ 64 w 150"/>
                <a:gd name="T29" fmla="*/ 22 h 54"/>
                <a:gd name="T30" fmla="*/ 82 w 150"/>
                <a:gd name="T31" fmla="*/ 17 h 54"/>
                <a:gd name="T32" fmla="*/ 104 w 150"/>
                <a:gd name="T33" fmla="*/ 13 h 54"/>
                <a:gd name="T34" fmla="*/ 126 w 150"/>
                <a:gd name="T35" fmla="*/ 10 h 54"/>
                <a:gd name="T36" fmla="*/ 150 w 150"/>
                <a:gd name="T37" fmla="*/ 10 h 54"/>
                <a:gd name="T38" fmla="*/ 150 w 150"/>
                <a:gd name="T39" fmla="*/ 10 h 54"/>
                <a:gd name="T40" fmla="*/ 150 w 150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0"/>
                <a:gd name="T64" fmla="*/ 0 h 54"/>
                <a:gd name="T65" fmla="*/ 150 w 150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0" h="54">
                  <a:moveTo>
                    <a:pt x="150" y="0"/>
                  </a:moveTo>
                  <a:lnTo>
                    <a:pt x="150" y="0"/>
                  </a:lnTo>
                  <a:lnTo>
                    <a:pt x="126" y="2"/>
                  </a:lnTo>
                  <a:lnTo>
                    <a:pt x="104" y="5"/>
                  </a:lnTo>
                  <a:lnTo>
                    <a:pt x="82" y="9"/>
                  </a:lnTo>
                  <a:lnTo>
                    <a:pt x="62" y="14"/>
                  </a:lnTo>
                  <a:lnTo>
                    <a:pt x="43" y="20"/>
                  </a:lnTo>
                  <a:lnTo>
                    <a:pt x="27" y="29"/>
                  </a:lnTo>
                  <a:lnTo>
                    <a:pt x="12" y="37"/>
                  </a:lnTo>
                  <a:lnTo>
                    <a:pt x="0" y="49"/>
                  </a:lnTo>
                  <a:lnTo>
                    <a:pt x="5" y="54"/>
                  </a:lnTo>
                  <a:lnTo>
                    <a:pt x="17" y="45"/>
                  </a:lnTo>
                  <a:lnTo>
                    <a:pt x="29" y="37"/>
                  </a:lnTo>
                  <a:lnTo>
                    <a:pt x="46" y="28"/>
                  </a:lnTo>
                  <a:lnTo>
                    <a:pt x="64" y="22"/>
                  </a:lnTo>
                  <a:lnTo>
                    <a:pt x="82" y="17"/>
                  </a:lnTo>
                  <a:lnTo>
                    <a:pt x="104" y="13"/>
                  </a:lnTo>
                  <a:lnTo>
                    <a:pt x="126" y="10"/>
                  </a:lnTo>
                  <a:lnTo>
                    <a:pt x="150" y="10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73" name="Freeform 171"/>
            <p:cNvSpPr>
              <a:spLocks/>
            </p:cNvSpPr>
            <p:nvPr/>
          </p:nvSpPr>
          <p:spPr bwMode="auto">
            <a:xfrm>
              <a:off x="2523" y="3219"/>
              <a:ext cx="152" cy="55"/>
            </a:xfrm>
            <a:custGeom>
              <a:avLst/>
              <a:gdLst>
                <a:gd name="T0" fmla="*/ 152 w 152"/>
                <a:gd name="T1" fmla="*/ 50 h 55"/>
                <a:gd name="T2" fmla="*/ 150 w 152"/>
                <a:gd name="T3" fmla="*/ 50 h 55"/>
                <a:gd name="T4" fmla="*/ 138 w 152"/>
                <a:gd name="T5" fmla="*/ 39 h 55"/>
                <a:gd name="T6" fmla="*/ 124 w 152"/>
                <a:gd name="T7" fmla="*/ 29 h 55"/>
                <a:gd name="T8" fmla="*/ 108 w 152"/>
                <a:gd name="T9" fmla="*/ 22 h 55"/>
                <a:gd name="T10" fmla="*/ 90 w 152"/>
                <a:gd name="T11" fmla="*/ 14 h 55"/>
                <a:gd name="T12" fmla="*/ 68 w 152"/>
                <a:gd name="T13" fmla="*/ 9 h 55"/>
                <a:gd name="T14" fmla="*/ 47 w 152"/>
                <a:gd name="T15" fmla="*/ 5 h 55"/>
                <a:gd name="T16" fmla="*/ 24 w 152"/>
                <a:gd name="T17" fmla="*/ 2 h 55"/>
                <a:gd name="T18" fmla="*/ 0 w 152"/>
                <a:gd name="T19" fmla="*/ 0 h 55"/>
                <a:gd name="T20" fmla="*/ 0 w 152"/>
                <a:gd name="T21" fmla="*/ 10 h 55"/>
                <a:gd name="T22" fmla="*/ 24 w 152"/>
                <a:gd name="T23" fmla="*/ 10 h 55"/>
                <a:gd name="T24" fmla="*/ 47 w 152"/>
                <a:gd name="T25" fmla="*/ 13 h 55"/>
                <a:gd name="T26" fmla="*/ 68 w 152"/>
                <a:gd name="T27" fmla="*/ 17 h 55"/>
                <a:gd name="T28" fmla="*/ 87 w 152"/>
                <a:gd name="T29" fmla="*/ 22 h 55"/>
                <a:gd name="T30" fmla="*/ 106 w 152"/>
                <a:gd name="T31" fmla="*/ 29 h 55"/>
                <a:gd name="T32" fmla="*/ 121 w 152"/>
                <a:gd name="T33" fmla="*/ 37 h 55"/>
                <a:gd name="T34" fmla="*/ 133 w 152"/>
                <a:gd name="T35" fmla="*/ 46 h 55"/>
                <a:gd name="T36" fmla="*/ 146 w 152"/>
                <a:gd name="T37" fmla="*/ 55 h 55"/>
                <a:gd name="T38" fmla="*/ 144 w 152"/>
                <a:gd name="T39" fmla="*/ 55 h 55"/>
                <a:gd name="T40" fmla="*/ 152 w 152"/>
                <a:gd name="T41" fmla="*/ 50 h 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2"/>
                <a:gd name="T64" fmla="*/ 0 h 55"/>
                <a:gd name="T65" fmla="*/ 152 w 152"/>
                <a:gd name="T66" fmla="*/ 55 h 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2" h="55">
                  <a:moveTo>
                    <a:pt x="152" y="50"/>
                  </a:moveTo>
                  <a:lnTo>
                    <a:pt x="150" y="50"/>
                  </a:lnTo>
                  <a:lnTo>
                    <a:pt x="138" y="39"/>
                  </a:lnTo>
                  <a:lnTo>
                    <a:pt x="124" y="29"/>
                  </a:lnTo>
                  <a:lnTo>
                    <a:pt x="108" y="22"/>
                  </a:lnTo>
                  <a:lnTo>
                    <a:pt x="90" y="14"/>
                  </a:lnTo>
                  <a:lnTo>
                    <a:pt x="68" y="9"/>
                  </a:lnTo>
                  <a:lnTo>
                    <a:pt x="47" y="5"/>
                  </a:lnTo>
                  <a:lnTo>
                    <a:pt x="24" y="2"/>
                  </a:lnTo>
                  <a:lnTo>
                    <a:pt x="0" y="0"/>
                  </a:lnTo>
                  <a:lnTo>
                    <a:pt x="0" y="10"/>
                  </a:lnTo>
                  <a:lnTo>
                    <a:pt x="24" y="10"/>
                  </a:lnTo>
                  <a:lnTo>
                    <a:pt x="47" y="13"/>
                  </a:lnTo>
                  <a:lnTo>
                    <a:pt x="68" y="17"/>
                  </a:lnTo>
                  <a:lnTo>
                    <a:pt x="87" y="22"/>
                  </a:lnTo>
                  <a:lnTo>
                    <a:pt x="106" y="29"/>
                  </a:lnTo>
                  <a:lnTo>
                    <a:pt x="121" y="37"/>
                  </a:lnTo>
                  <a:lnTo>
                    <a:pt x="133" y="46"/>
                  </a:lnTo>
                  <a:lnTo>
                    <a:pt x="146" y="55"/>
                  </a:lnTo>
                  <a:lnTo>
                    <a:pt x="144" y="55"/>
                  </a:lnTo>
                  <a:lnTo>
                    <a:pt x="152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74" name="Freeform 172"/>
            <p:cNvSpPr>
              <a:spLocks/>
            </p:cNvSpPr>
            <p:nvPr/>
          </p:nvSpPr>
          <p:spPr bwMode="auto">
            <a:xfrm>
              <a:off x="2667" y="3269"/>
              <a:ext cx="27" cy="17"/>
            </a:xfrm>
            <a:custGeom>
              <a:avLst/>
              <a:gdLst>
                <a:gd name="T0" fmla="*/ 17 w 27"/>
                <a:gd name="T1" fmla="*/ 7 h 17"/>
                <a:gd name="T2" fmla="*/ 18 w 27"/>
                <a:gd name="T3" fmla="*/ 5 h 17"/>
                <a:gd name="T4" fmla="*/ 16 w 27"/>
                <a:gd name="T5" fmla="*/ 9 h 17"/>
                <a:gd name="T6" fmla="*/ 14 w 27"/>
                <a:gd name="T7" fmla="*/ 7 h 17"/>
                <a:gd name="T8" fmla="*/ 9 w 27"/>
                <a:gd name="T9" fmla="*/ 3 h 17"/>
                <a:gd name="T10" fmla="*/ 8 w 27"/>
                <a:gd name="T11" fmla="*/ 0 h 17"/>
                <a:gd name="T12" fmla="*/ 0 w 27"/>
                <a:gd name="T13" fmla="*/ 5 h 17"/>
                <a:gd name="T14" fmla="*/ 4 w 27"/>
                <a:gd name="T15" fmla="*/ 8 h 17"/>
                <a:gd name="T16" fmla="*/ 9 w 27"/>
                <a:gd name="T17" fmla="*/ 14 h 17"/>
                <a:gd name="T18" fmla="*/ 18 w 27"/>
                <a:gd name="T19" fmla="*/ 17 h 17"/>
                <a:gd name="T20" fmla="*/ 26 w 27"/>
                <a:gd name="T21" fmla="*/ 8 h 17"/>
                <a:gd name="T22" fmla="*/ 27 w 27"/>
                <a:gd name="T23" fmla="*/ 7 h 17"/>
                <a:gd name="T24" fmla="*/ 26 w 27"/>
                <a:gd name="T25" fmla="*/ 8 h 17"/>
                <a:gd name="T26" fmla="*/ 26 w 27"/>
                <a:gd name="T27" fmla="*/ 7 h 17"/>
                <a:gd name="T28" fmla="*/ 27 w 27"/>
                <a:gd name="T29" fmla="*/ 7 h 17"/>
                <a:gd name="T30" fmla="*/ 17 w 27"/>
                <a:gd name="T31" fmla="*/ 7 h 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"/>
                <a:gd name="T49" fmla="*/ 0 h 17"/>
                <a:gd name="T50" fmla="*/ 27 w 27"/>
                <a:gd name="T51" fmla="*/ 17 h 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" h="17">
                  <a:moveTo>
                    <a:pt x="17" y="7"/>
                  </a:moveTo>
                  <a:lnTo>
                    <a:pt x="18" y="5"/>
                  </a:lnTo>
                  <a:lnTo>
                    <a:pt x="16" y="9"/>
                  </a:lnTo>
                  <a:lnTo>
                    <a:pt x="14" y="7"/>
                  </a:lnTo>
                  <a:lnTo>
                    <a:pt x="9" y="3"/>
                  </a:lnTo>
                  <a:lnTo>
                    <a:pt x="8" y="0"/>
                  </a:lnTo>
                  <a:lnTo>
                    <a:pt x="0" y="5"/>
                  </a:lnTo>
                  <a:lnTo>
                    <a:pt x="4" y="8"/>
                  </a:lnTo>
                  <a:lnTo>
                    <a:pt x="9" y="14"/>
                  </a:lnTo>
                  <a:lnTo>
                    <a:pt x="18" y="17"/>
                  </a:lnTo>
                  <a:lnTo>
                    <a:pt x="26" y="8"/>
                  </a:lnTo>
                  <a:lnTo>
                    <a:pt x="27" y="7"/>
                  </a:lnTo>
                  <a:lnTo>
                    <a:pt x="26" y="8"/>
                  </a:lnTo>
                  <a:lnTo>
                    <a:pt x="26" y="7"/>
                  </a:lnTo>
                  <a:lnTo>
                    <a:pt x="27" y="7"/>
                  </a:lnTo>
                  <a:lnTo>
                    <a:pt x="17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75" name="Freeform 173"/>
            <p:cNvSpPr>
              <a:spLocks/>
            </p:cNvSpPr>
            <p:nvPr/>
          </p:nvSpPr>
          <p:spPr bwMode="auto">
            <a:xfrm>
              <a:off x="2419" y="3188"/>
              <a:ext cx="229" cy="62"/>
            </a:xfrm>
            <a:custGeom>
              <a:avLst/>
              <a:gdLst>
                <a:gd name="T0" fmla="*/ 11 w 229"/>
                <a:gd name="T1" fmla="*/ 51 h 62"/>
                <a:gd name="T2" fmla="*/ 35 w 229"/>
                <a:gd name="T3" fmla="*/ 44 h 62"/>
                <a:gd name="T4" fmla="*/ 60 w 229"/>
                <a:gd name="T5" fmla="*/ 38 h 62"/>
                <a:gd name="T6" fmla="*/ 90 w 229"/>
                <a:gd name="T7" fmla="*/ 36 h 62"/>
                <a:gd name="T8" fmla="*/ 120 w 229"/>
                <a:gd name="T9" fmla="*/ 36 h 62"/>
                <a:gd name="T10" fmla="*/ 151 w 229"/>
                <a:gd name="T11" fmla="*/ 40 h 62"/>
                <a:gd name="T12" fmla="*/ 180 w 229"/>
                <a:gd name="T13" fmla="*/ 45 h 62"/>
                <a:gd name="T14" fmla="*/ 206 w 229"/>
                <a:gd name="T15" fmla="*/ 54 h 62"/>
                <a:gd name="T16" fmla="*/ 226 w 229"/>
                <a:gd name="T17" fmla="*/ 62 h 62"/>
                <a:gd name="T18" fmla="*/ 228 w 229"/>
                <a:gd name="T19" fmla="*/ 54 h 62"/>
                <a:gd name="T20" fmla="*/ 218 w 229"/>
                <a:gd name="T21" fmla="*/ 36 h 62"/>
                <a:gd name="T22" fmla="*/ 208 w 229"/>
                <a:gd name="T23" fmla="*/ 22 h 62"/>
                <a:gd name="T24" fmla="*/ 195 w 229"/>
                <a:gd name="T25" fmla="*/ 15 h 62"/>
                <a:gd name="T26" fmla="*/ 172 w 229"/>
                <a:gd name="T27" fmla="*/ 7 h 62"/>
                <a:gd name="T28" fmla="*/ 147 w 229"/>
                <a:gd name="T29" fmla="*/ 2 h 62"/>
                <a:gd name="T30" fmla="*/ 119 w 229"/>
                <a:gd name="T31" fmla="*/ 0 h 62"/>
                <a:gd name="T32" fmla="*/ 90 w 229"/>
                <a:gd name="T33" fmla="*/ 0 h 62"/>
                <a:gd name="T34" fmla="*/ 62 w 229"/>
                <a:gd name="T35" fmla="*/ 2 h 62"/>
                <a:gd name="T36" fmla="*/ 36 w 229"/>
                <a:gd name="T37" fmla="*/ 7 h 62"/>
                <a:gd name="T38" fmla="*/ 13 w 229"/>
                <a:gd name="T39" fmla="*/ 14 h 62"/>
                <a:gd name="T40" fmla="*/ 2 w 229"/>
                <a:gd name="T41" fmla="*/ 19 h 62"/>
                <a:gd name="T42" fmla="*/ 8 w 229"/>
                <a:gd name="T43" fmla="*/ 22 h 62"/>
                <a:gd name="T44" fmla="*/ 20 w 229"/>
                <a:gd name="T45" fmla="*/ 24 h 62"/>
                <a:gd name="T46" fmla="*/ 44 w 229"/>
                <a:gd name="T47" fmla="*/ 20 h 62"/>
                <a:gd name="T48" fmla="*/ 75 w 229"/>
                <a:gd name="T49" fmla="*/ 10 h 62"/>
                <a:gd name="T50" fmla="*/ 96 w 229"/>
                <a:gd name="T51" fmla="*/ 7 h 62"/>
                <a:gd name="T52" fmla="*/ 105 w 229"/>
                <a:gd name="T53" fmla="*/ 11 h 62"/>
                <a:gd name="T54" fmla="*/ 105 w 229"/>
                <a:gd name="T55" fmla="*/ 16 h 62"/>
                <a:gd name="T56" fmla="*/ 105 w 229"/>
                <a:gd name="T57" fmla="*/ 18 h 62"/>
                <a:gd name="T58" fmla="*/ 111 w 229"/>
                <a:gd name="T59" fmla="*/ 11 h 62"/>
                <a:gd name="T60" fmla="*/ 111 w 229"/>
                <a:gd name="T61" fmla="*/ 5 h 62"/>
                <a:gd name="T62" fmla="*/ 130 w 229"/>
                <a:gd name="T63" fmla="*/ 7 h 62"/>
                <a:gd name="T64" fmla="*/ 155 w 229"/>
                <a:gd name="T65" fmla="*/ 13 h 62"/>
                <a:gd name="T66" fmla="*/ 177 w 229"/>
                <a:gd name="T67" fmla="*/ 22 h 62"/>
                <a:gd name="T68" fmla="*/ 189 w 229"/>
                <a:gd name="T69" fmla="*/ 36 h 62"/>
                <a:gd name="T70" fmla="*/ 179 w 229"/>
                <a:gd name="T71" fmla="*/ 38 h 62"/>
                <a:gd name="T72" fmla="*/ 161 w 229"/>
                <a:gd name="T73" fmla="*/ 35 h 62"/>
                <a:gd name="T74" fmla="*/ 142 w 229"/>
                <a:gd name="T75" fmla="*/ 32 h 62"/>
                <a:gd name="T76" fmla="*/ 120 w 229"/>
                <a:gd name="T77" fmla="*/ 29 h 62"/>
                <a:gd name="T78" fmla="*/ 102 w 229"/>
                <a:gd name="T79" fmla="*/ 29 h 62"/>
                <a:gd name="T80" fmla="*/ 90 w 229"/>
                <a:gd name="T81" fmla="*/ 32 h 62"/>
                <a:gd name="T82" fmla="*/ 91 w 229"/>
                <a:gd name="T83" fmla="*/ 26 h 62"/>
                <a:gd name="T84" fmla="*/ 94 w 229"/>
                <a:gd name="T85" fmla="*/ 23 h 62"/>
                <a:gd name="T86" fmla="*/ 81 w 229"/>
                <a:gd name="T87" fmla="*/ 26 h 62"/>
                <a:gd name="T88" fmla="*/ 67 w 229"/>
                <a:gd name="T89" fmla="*/ 36 h 62"/>
                <a:gd name="T90" fmla="*/ 47 w 229"/>
                <a:gd name="T91" fmla="*/ 37 h 62"/>
                <a:gd name="T92" fmla="*/ 39 w 229"/>
                <a:gd name="T93" fmla="*/ 37 h 62"/>
                <a:gd name="T94" fmla="*/ 29 w 229"/>
                <a:gd name="T95" fmla="*/ 38 h 62"/>
                <a:gd name="T96" fmla="*/ 17 w 229"/>
                <a:gd name="T97" fmla="*/ 42 h 62"/>
                <a:gd name="T98" fmla="*/ 5 w 229"/>
                <a:gd name="T99" fmla="*/ 49 h 6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9"/>
                <a:gd name="T151" fmla="*/ 0 h 62"/>
                <a:gd name="T152" fmla="*/ 229 w 229"/>
                <a:gd name="T153" fmla="*/ 62 h 6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9" h="62">
                  <a:moveTo>
                    <a:pt x="0" y="55"/>
                  </a:moveTo>
                  <a:lnTo>
                    <a:pt x="11" y="51"/>
                  </a:lnTo>
                  <a:lnTo>
                    <a:pt x="23" y="48"/>
                  </a:lnTo>
                  <a:lnTo>
                    <a:pt x="35" y="44"/>
                  </a:lnTo>
                  <a:lnTo>
                    <a:pt x="47" y="41"/>
                  </a:lnTo>
                  <a:lnTo>
                    <a:pt x="60" y="38"/>
                  </a:lnTo>
                  <a:lnTo>
                    <a:pt x="75" y="37"/>
                  </a:lnTo>
                  <a:lnTo>
                    <a:pt x="90" y="36"/>
                  </a:lnTo>
                  <a:lnTo>
                    <a:pt x="104" y="36"/>
                  </a:lnTo>
                  <a:lnTo>
                    <a:pt x="120" y="36"/>
                  </a:lnTo>
                  <a:lnTo>
                    <a:pt x="136" y="37"/>
                  </a:lnTo>
                  <a:lnTo>
                    <a:pt x="151" y="40"/>
                  </a:lnTo>
                  <a:lnTo>
                    <a:pt x="166" y="42"/>
                  </a:lnTo>
                  <a:lnTo>
                    <a:pt x="180" y="45"/>
                  </a:lnTo>
                  <a:lnTo>
                    <a:pt x="193" y="50"/>
                  </a:lnTo>
                  <a:lnTo>
                    <a:pt x="206" y="54"/>
                  </a:lnTo>
                  <a:lnTo>
                    <a:pt x="217" y="59"/>
                  </a:lnTo>
                  <a:lnTo>
                    <a:pt x="226" y="62"/>
                  </a:lnTo>
                  <a:lnTo>
                    <a:pt x="229" y="60"/>
                  </a:lnTo>
                  <a:lnTo>
                    <a:pt x="228" y="54"/>
                  </a:lnTo>
                  <a:lnTo>
                    <a:pt x="224" y="45"/>
                  </a:lnTo>
                  <a:lnTo>
                    <a:pt x="218" y="36"/>
                  </a:lnTo>
                  <a:lnTo>
                    <a:pt x="212" y="28"/>
                  </a:lnTo>
                  <a:lnTo>
                    <a:pt x="208" y="22"/>
                  </a:lnTo>
                  <a:lnTo>
                    <a:pt x="206" y="19"/>
                  </a:lnTo>
                  <a:lnTo>
                    <a:pt x="195" y="15"/>
                  </a:lnTo>
                  <a:lnTo>
                    <a:pt x="184" y="11"/>
                  </a:lnTo>
                  <a:lnTo>
                    <a:pt x="172" y="7"/>
                  </a:lnTo>
                  <a:lnTo>
                    <a:pt x="160" y="5"/>
                  </a:lnTo>
                  <a:lnTo>
                    <a:pt x="147" y="2"/>
                  </a:lnTo>
                  <a:lnTo>
                    <a:pt x="133" y="1"/>
                  </a:lnTo>
                  <a:lnTo>
                    <a:pt x="119" y="0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76" y="1"/>
                  </a:lnTo>
                  <a:lnTo>
                    <a:pt x="62" y="2"/>
                  </a:lnTo>
                  <a:lnTo>
                    <a:pt x="50" y="5"/>
                  </a:lnTo>
                  <a:lnTo>
                    <a:pt x="36" y="7"/>
                  </a:lnTo>
                  <a:lnTo>
                    <a:pt x="24" y="10"/>
                  </a:lnTo>
                  <a:lnTo>
                    <a:pt x="13" y="14"/>
                  </a:lnTo>
                  <a:lnTo>
                    <a:pt x="2" y="18"/>
                  </a:lnTo>
                  <a:lnTo>
                    <a:pt x="2" y="19"/>
                  </a:lnTo>
                  <a:lnTo>
                    <a:pt x="5" y="20"/>
                  </a:lnTo>
                  <a:lnTo>
                    <a:pt x="8" y="22"/>
                  </a:lnTo>
                  <a:lnTo>
                    <a:pt x="13" y="24"/>
                  </a:lnTo>
                  <a:lnTo>
                    <a:pt x="20" y="24"/>
                  </a:lnTo>
                  <a:lnTo>
                    <a:pt x="31" y="24"/>
                  </a:lnTo>
                  <a:lnTo>
                    <a:pt x="44" y="20"/>
                  </a:lnTo>
                  <a:lnTo>
                    <a:pt x="59" y="15"/>
                  </a:lnTo>
                  <a:lnTo>
                    <a:pt x="75" y="10"/>
                  </a:lnTo>
                  <a:lnTo>
                    <a:pt x="87" y="7"/>
                  </a:lnTo>
                  <a:lnTo>
                    <a:pt x="96" y="7"/>
                  </a:lnTo>
                  <a:lnTo>
                    <a:pt x="102" y="9"/>
                  </a:lnTo>
                  <a:lnTo>
                    <a:pt x="105" y="11"/>
                  </a:lnTo>
                  <a:lnTo>
                    <a:pt x="107" y="14"/>
                  </a:lnTo>
                  <a:lnTo>
                    <a:pt x="105" y="16"/>
                  </a:lnTo>
                  <a:lnTo>
                    <a:pt x="103" y="19"/>
                  </a:lnTo>
                  <a:lnTo>
                    <a:pt x="105" y="18"/>
                  </a:lnTo>
                  <a:lnTo>
                    <a:pt x="109" y="15"/>
                  </a:lnTo>
                  <a:lnTo>
                    <a:pt x="111" y="11"/>
                  </a:lnTo>
                  <a:lnTo>
                    <a:pt x="109" y="5"/>
                  </a:lnTo>
                  <a:lnTo>
                    <a:pt x="111" y="5"/>
                  </a:lnTo>
                  <a:lnTo>
                    <a:pt x="119" y="6"/>
                  </a:lnTo>
                  <a:lnTo>
                    <a:pt x="130" y="7"/>
                  </a:lnTo>
                  <a:lnTo>
                    <a:pt x="142" y="10"/>
                  </a:lnTo>
                  <a:lnTo>
                    <a:pt x="155" y="13"/>
                  </a:lnTo>
                  <a:lnTo>
                    <a:pt x="167" y="16"/>
                  </a:lnTo>
                  <a:lnTo>
                    <a:pt x="177" y="22"/>
                  </a:lnTo>
                  <a:lnTo>
                    <a:pt x="184" y="27"/>
                  </a:lnTo>
                  <a:lnTo>
                    <a:pt x="189" y="36"/>
                  </a:lnTo>
                  <a:lnTo>
                    <a:pt x="187" y="38"/>
                  </a:lnTo>
                  <a:lnTo>
                    <a:pt x="179" y="38"/>
                  </a:lnTo>
                  <a:lnTo>
                    <a:pt x="168" y="36"/>
                  </a:lnTo>
                  <a:lnTo>
                    <a:pt x="161" y="35"/>
                  </a:lnTo>
                  <a:lnTo>
                    <a:pt x="153" y="33"/>
                  </a:lnTo>
                  <a:lnTo>
                    <a:pt x="142" y="32"/>
                  </a:lnTo>
                  <a:lnTo>
                    <a:pt x="131" y="31"/>
                  </a:lnTo>
                  <a:lnTo>
                    <a:pt x="120" y="29"/>
                  </a:lnTo>
                  <a:lnTo>
                    <a:pt x="109" y="29"/>
                  </a:lnTo>
                  <a:lnTo>
                    <a:pt x="102" y="29"/>
                  </a:lnTo>
                  <a:lnTo>
                    <a:pt x="96" y="31"/>
                  </a:lnTo>
                  <a:lnTo>
                    <a:pt x="90" y="32"/>
                  </a:lnTo>
                  <a:lnTo>
                    <a:pt x="88" y="29"/>
                  </a:lnTo>
                  <a:lnTo>
                    <a:pt x="91" y="26"/>
                  </a:lnTo>
                  <a:lnTo>
                    <a:pt x="97" y="23"/>
                  </a:lnTo>
                  <a:lnTo>
                    <a:pt x="94" y="23"/>
                  </a:lnTo>
                  <a:lnTo>
                    <a:pt x="88" y="23"/>
                  </a:lnTo>
                  <a:lnTo>
                    <a:pt x="81" y="26"/>
                  </a:lnTo>
                  <a:lnTo>
                    <a:pt x="74" y="31"/>
                  </a:lnTo>
                  <a:lnTo>
                    <a:pt x="67" y="36"/>
                  </a:lnTo>
                  <a:lnTo>
                    <a:pt x="57" y="37"/>
                  </a:lnTo>
                  <a:lnTo>
                    <a:pt x="47" y="37"/>
                  </a:lnTo>
                  <a:lnTo>
                    <a:pt x="41" y="37"/>
                  </a:lnTo>
                  <a:lnTo>
                    <a:pt x="39" y="37"/>
                  </a:lnTo>
                  <a:lnTo>
                    <a:pt x="34" y="38"/>
                  </a:lnTo>
                  <a:lnTo>
                    <a:pt x="29" y="38"/>
                  </a:lnTo>
                  <a:lnTo>
                    <a:pt x="23" y="40"/>
                  </a:lnTo>
                  <a:lnTo>
                    <a:pt x="17" y="42"/>
                  </a:lnTo>
                  <a:lnTo>
                    <a:pt x="11" y="45"/>
                  </a:lnTo>
                  <a:lnTo>
                    <a:pt x="5" y="49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  <p:sp>
          <p:nvSpPr>
            <p:cNvPr id="176" name="Freeform 174"/>
            <p:cNvSpPr>
              <a:spLocks/>
            </p:cNvSpPr>
            <p:nvPr/>
          </p:nvSpPr>
          <p:spPr bwMode="auto">
            <a:xfrm>
              <a:off x="2467" y="3304"/>
              <a:ext cx="111" cy="47"/>
            </a:xfrm>
            <a:custGeom>
              <a:avLst/>
              <a:gdLst>
                <a:gd name="T0" fmla="*/ 111 w 111"/>
                <a:gd name="T1" fmla="*/ 38 h 47"/>
                <a:gd name="T2" fmla="*/ 95 w 111"/>
                <a:gd name="T3" fmla="*/ 43 h 47"/>
                <a:gd name="T4" fmla="*/ 79 w 111"/>
                <a:gd name="T5" fmla="*/ 45 h 47"/>
                <a:gd name="T6" fmla="*/ 65 w 111"/>
                <a:gd name="T7" fmla="*/ 47 h 47"/>
                <a:gd name="T8" fmla="*/ 50 w 111"/>
                <a:gd name="T9" fmla="*/ 47 h 47"/>
                <a:gd name="T10" fmla="*/ 36 w 111"/>
                <a:gd name="T11" fmla="*/ 47 h 47"/>
                <a:gd name="T12" fmla="*/ 23 w 111"/>
                <a:gd name="T13" fmla="*/ 44 h 47"/>
                <a:gd name="T14" fmla="*/ 11 w 111"/>
                <a:gd name="T15" fmla="*/ 42 h 47"/>
                <a:gd name="T16" fmla="*/ 0 w 111"/>
                <a:gd name="T17" fmla="*/ 38 h 47"/>
                <a:gd name="T18" fmla="*/ 0 w 111"/>
                <a:gd name="T19" fmla="*/ 0 h 47"/>
                <a:gd name="T20" fmla="*/ 11 w 111"/>
                <a:gd name="T21" fmla="*/ 4 h 47"/>
                <a:gd name="T22" fmla="*/ 23 w 111"/>
                <a:gd name="T23" fmla="*/ 8 h 47"/>
                <a:gd name="T24" fmla="*/ 36 w 111"/>
                <a:gd name="T25" fmla="*/ 9 h 47"/>
                <a:gd name="T26" fmla="*/ 50 w 111"/>
                <a:gd name="T27" fmla="*/ 10 h 47"/>
                <a:gd name="T28" fmla="*/ 65 w 111"/>
                <a:gd name="T29" fmla="*/ 9 h 47"/>
                <a:gd name="T30" fmla="*/ 79 w 111"/>
                <a:gd name="T31" fmla="*/ 8 h 47"/>
                <a:gd name="T32" fmla="*/ 95 w 111"/>
                <a:gd name="T33" fmla="*/ 5 h 47"/>
                <a:gd name="T34" fmla="*/ 111 w 111"/>
                <a:gd name="T35" fmla="*/ 0 h 47"/>
                <a:gd name="T36" fmla="*/ 111 w 111"/>
                <a:gd name="T37" fmla="*/ 38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1"/>
                <a:gd name="T58" fmla="*/ 0 h 47"/>
                <a:gd name="T59" fmla="*/ 111 w 111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1" h="47">
                  <a:moveTo>
                    <a:pt x="111" y="38"/>
                  </a:moveTo>
                  <a:lnTo>
                    <a:pt x="95" y="43"/>
                  </a:lnTo>
                  <a:lnTo>
                    <a:pt x="79" y="45"/>
                  </a:lnTo>
                  <a:lnTo>
                    <a:pt x="65" y="47"/>
                  </a:lnTo>
                  <a:lnTo>
                    <a:pt x="50" y="47"/>
                  </a:lnTo>
                  <a:lnTo>
                    <a:pt x="36" y="47"/>
                  </a:lnTo>
                  <a:lnTo>
                    <a:pt x="23" y="44"/>
                  </a:lnTo>
                  <a:lnTo>
                    <a:pt x="11" y="42"/>
                  </a:lnTo>
                  <a:lnTo>
                    <a:pt x="0" y="38"/>
                  </a:lnTo>
                  <a:lnTo>
                    <a:pt x="0" y="0"/>
                  </a:lnTo>
                  <a:lnTo>
                    <a:pt x="11" y="4"/>
                  </a:lnTo>
                  <a:lnTo>
                    <a:pt x="23" y="8"/>
                  </a:lnTo>
                  <a:lnTo>
                    <a:pt x="36" y="9"/>
                  </a:lnTo>
                  <a:lnTo>
                    <a:pt x="50" y="10"/>
                  </a:lnTo>
                  <a:lnTo>
                    <a:pt x="65" y="9"/>
                  </a:lnTo>
                  <a:lnTo>
                    <a:pt x="79" y="8"/>
                  </a:lnTo>
                  <a:lnTo>
                    <a:pt x="95" y="5"/>
                  </a:lnTo>
                  <a:lnTo>
                    <a:pt x="111" y="0"/>
                  </a:lnTo>
                  <a:lnTo>
                    <a:pt x="111" y="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dirty="0">
                <a:latin typeface="Calibri" pitchFamily="34" charset="0"/>
              </a:endParaRPr>
            </a:p>
          </p:txBody>
        </p:sp>
      </p:grpSp>
      <p:sp>
        <p:nvSpPr>
          <p:cNvPr id="177" name="Прямоугольник 176"/>
          <p:cNvSpPr/>
          <p:nvPr/>
        </p:nvSpPr>
        <p:spPr>
          <a:xfrm>
            <a:off x="688728" y="1901337"/>
            <a:ext cx="33560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rgbClr val="C00000"/>
                </a:solidFill>
                <a:effectLst/>
                <a:latin typeface="Calibri" pitchFamily="34" charset="0"/>
              </a:rPr>
              <a:t>Не для школы, для жизни учимся.</a:t>
            </a:r>
          </a:p>
        </p:txBody>
      </p:sp>
      <p:pic>
        <p:nvPicPr>
          <p:cNvPr id="178" name="Рисунок 179" descr="pe01821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306" y="3454051"/>
            <a:ext cx="2928938" cy="243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" name="Прямоугольник 178"/>
          <p:cNvSpPr/>
          <p:nvPr/>
        </p:nvSpPr>
        <p:spPr>
          <a:xfrm>
            <a:off x="4777200" y="2274838"/>
            <a:ext cx="317917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800" b="1" kern="0" dirty="0">
                <a:solidFill>
                  <a:srgbClr val="C00000"/>
                </a:solidFill>
                <a:effectLst/>
                <a:latin typeface="Calibri" pitchFamily="34" charset="0"/>
              </a:rPr>
              <a:t>Образование – это то, что остается после того, как все выученное забудется</a:t>
            </a:r>
            <a:r>
              <a:rPr lang="ru-RU" sz="2000" b="1" kern="0" dirty="0">
                <a:solidFill>
                  <a:prstClr val="black"/>
                </a:solidFill>
                <a:effectLst/>
                <a:latin typeface="Calibri" pitchFamily="34" charset="0"/>
              </a:rPr>
              <a:t>.</a:t>
            </a:r>
          </a:p>
          <a:p>
            <a:pPr lvl="0" algn="r">
              <a:defRPr/>
            </a:pPr>
            <a:r>
              <a:rPr lang="ru-RU" sz="2000" kern="0" dirty="0">
                <a:solidFill>
                  <a:prstClr val="black"/>
                </a:solidFill>
                <a:effectLst/>
                <a:latin typeface="Calibri" pitchFamily="34" charset="0"/>
              </a:rPr>
              <a:t>Макс Теодор фон Лауэ,        физик, Лауреат</a:t>
            </a:r>
          </a:p>
          <a:p>
            <a:pPr lvl="0" algn="r">
              <a:defRPr/>
            </a:pPr>
            <a:r>
              <a:rPr lang="ru-RU" sz="2000" kern="0" dirty="0">
                <a:solidFill>
                  <a:prstClr val="black"/>
                </a:solidFill>
                <a:effectLst/>
                <a:latin typeface="Calibri" pitchFamily="34" charset="0"/>
              </a:rPr>
              <a:t>Нобелевской </a:t>
            </a:r>
            <a:r>
              <a:rPr lang="ru-RU" sz="2000" kern="0" dirty="0" smtClean="0">
                <a:solidFill>
                  <a:prstClr val="black"/>
                </a:solidFill>
                <a:effectLst/>
                <a:latin typeface="Calibri" pitchFamily="34" charset="0"/>
              </a:rPr>
              <a:t>премии</a:t>
            </a:r>
            <a:endParaRPr lang="ru-RU" sz="1800" kern="0" dirty="0">
              <a:solidFill>
                <a:sysClr val="windowText" lastClr="000000"/>
              </a:solidFill>
              <a:effectLst/>
              <a:latin typeface="Calibri"/>
            </a:endParaRPr>
          </a:p>
        </p:txBody>
      </p:sp>
      <p:pic>
        <p:nvPicPr>
          <p:cNvPr id="180" name="Picture 1" descr="C:\Documents and Settings\User\Мои документы\анимации7\stampa02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423970"/>
            <a:ext cx="1198265" cy="933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85589077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6813" y="2357430"/>
            <a:ext cx="5110373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/>
                <a:solidFill>
                  <a:schemeClr val="accent3"/>
                </a:solidFill>
              </a:rPr>
              <a:t>У</a:t>
            </a:r>
            <a:r>
              <a:rPr lang="ru-RU" sz="6600" b="1" cap="none" spc="0" dirty="0" smtClean="0">
                <a:ln/>
                <a:solidFill>
                  <a:schemeClr val="accent3"/>
                </a:solidFill>
                <a:effectLst/>
              </a:rPr>
              <a:t>дачи</a:t>
            </a:r>
          </a:p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 нам всем!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4149080"/>
            <a:ext cx="5791200" cy="1371600"/>
          </a:xfrm>
        </p:spPr>
        <p:txBody>
          <a:bodyPr>
            <a:normAutofit/>
          </a:bodyPr>
          <a:lstStyle/>
          <a:p>
            <a:r>
              <a:rPr lang="ru-RU" sz="1800" dirty="0"/>
              <a:t>(«Концепция долгосрочного социально-экономического развития Российской Федерации». М., 2008</a:t>
            </a:r>
            <a:r>
              <a:rPr lang="ru-RU" sz="1800" dirty="0" smtClean="0"/>
              <a:t>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7620000" cy="4373563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2800" dirty="0">
                <a:solidFill>
                  <a:srgbClr val="0070C0"/>
                </a:solidFill>
              </a:rPr>
              <a:t>«Стратегическая цель государственной политики в области образования – </a:t>
            </a:r>
            <a:endParaRPr lang="ru-RU" sz="2800" dirty="0" smtClean="0">
              <a:solidFill>
                <a:srgbClr val="0070C0"/>
              </a:solidFill>
            </a:endParaRPr>
          </a:p>
          <a:p>
            <a:r>
              <a:rPr lang="ru-RU" sz="2800" dirty="0" smtClean="0">
                <a:solidFill>
                  <a:srgbClr val="7030A0"/>
                </a:solidFill>
              </a:rPr>
              <a:t>повышение </a:t>
            </a:r>
            <a:r>
              <a:rPr lang="ru-RU" sz="2800" dirty="0">
                <a:solidFill>
                  <a:srgbClr val="7030A0"/>
                </a:solidFill>
              </a:rPr>
              <a:t>доступности качественного образования, соответствующего требованиям инновационного развития экономики, современным потребностям общества и каждого гражданина</a:t>
            </a:r>
            <a:r>
              <a:rPr lang="ru-RU" sz="2800" dirty="0" smtClean="0">
                <a:solidFill>
                  <a:srgbClr val="0070C0"/>
                </a:solidFill>
              </a:rPr>
              <a:t>».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955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КАЧЕСТВЕННОЕ  ОБРАЗОВАНИЕ: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7620000" cy="49685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- закладывающее   </a:t>
            </a:r>
            <a:r>
              <a:rPr lang="ru-RU" sz="3200" dirty="0"/>
              <a:t>значительный потенциал для последующей социальной мобильности</a:t>
            </a:r>
            <a:r>
              <a:rPr lang="ru-RU" sz="3200" dirty="0" smtClean="0"/>
              <a:t>;</a:t>
            </a:r>
            <a:endParaRPr lang="ru-RU" sz="3200" dirty="0"/>
          </a:p>
          <a:p>
            <a:r>
              <a:rPr lang="ru-RU" sz="3200" dirty="0"/>
              <a:t>- хорошее материальное оснащение  учебного процесса;</a:t>
            </a:r>
          </a:p>
          <a:p>
            <a:r>
              <a:rPr lang="ru-RU" sz="3200" dirty="0"/>
              <a:t>- финансовое обеспечение образовательного процесса;</a:t>
            </a:r>
          </a:p>
          <a:p>
            <a:r>
              <a:rPr lang="ru-RU" sz="3200" dirty="0"/>
              <a:t>- хороший образовательный состав.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3042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Механизмы реализации государственной политики: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45432"/>
            <a:ext cx="7620000" cy="511256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- законодательство</a:t>
            </a:r>
            <a:r>
              <a:rPr lang="ru-RU" sz="2400" dirty="0"/>
              <a:t>,</a:t>
            </a:r>
          </a:p>
          <a:p>
            <a:r>
              <a:rPr lang="ru-RU" sz="2400" dirty="0"/>
              <a:t>- финансово-экономическое обеспечение,</a:t>
            </a:r>
          </a:p>
          <a:p>
            <a:r>
              <a:rPr lang="ru-RU" sz="2400" dirty="0"/>
              <a:t>- содержание образования,</a:t>
            </a:r>
          </a:p>
          <a:p>
            <a:r>
              <a:rPr lang="ru-RU" sz="2400" dirty="0"/>
              <a:t>- кадры,</a:t>
            </a:r>
          </a:p>
          <a:p>
            <a:r>
              <a:rPr lang="ru-RU" sz="2400" smtClean="0"/>
              <a:t>- инфраструктура</a:t>
            </a:r>
            <a:r>
              <a:rPr lang="ru-RU" sz="2400" dirty="0" smtClean="0"/>
              <a:t>.</a:t>
            </a:r>
          </a:p>
          <a:p>
            <a:pPr marL="342900" indent="-342900">
              <a:buFontTx/>
              <a:buChar char="-"/>
            </a:pPr>
            <a:endParaRPr lang="ru-RU" sz="2400" dirty="0"/>
          </a:p>
          <a:p>
            <a:r>
              <a:rPr lang="ru-RU" sz="2400" dirty="0" smtClean="0"/>
              <a:t>  </a:t>
            </a:r>
            <a:r>
              <a:rPr lang="ru-RU" sz="2400" dirty="0" smtClean="0">
                <a:solidFill>
                  <a:srgbClr val="00B050"/>
                </a:solidFill>
              </a:rPr>
              <a:t>Реализация </a:t>
            </a:r>
            <a:r>
              <a:rPr lang="ru-RU" sz="2400" dirty="0">
                <a:solidFill>
                  <a:srgbClr val="00B050"/>
                </a:solidFill>
              </a:rPr>
              <a:t>инновационного варианта развития экономики предполагает увеличение общих расходов на образование с 4,8% ВВП (в 2007-2008 годах) до     6-7% ВВП в 2020 году, в том числе, расходов бюджетной системы – с 4,1% до       5-5,5% ВВП. </a:t>
            </a:r>
          </a:p>
          <a:p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2238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68952" cy="1656184"/>
          </a:xfrm>
        </p:spPr>
        <p:txBody>
          <a:bodyPr>
            <a:normAutofit fontScale="90000"/>
          </a:bodyPr>
          <a:lstStyle/>
          <a:p>
            <a:r>
              <a:rPr lang="ru-RU" dirty="0"/>
              <a:t>Почему возникла потребность в новом Стандарте?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7620000" cy="6552728"/>
          </a:xfrm>
        </p:spPr>
        <p:txBody>
          <a:bodyPr/>
          <a:lstStyle/>
          <a:p>
            <a:endParaRPr lang="ru-RU" dirty="0"/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Острая </a:t>
            </a:r>
            <a:r>
              <a:rPr lang="ru-RU" dirty="0"/>
              <a:t>необходимость в стандартизации образования  обозначилась в  начале 90-х  гг., когда возникла реальная угроза потери единства образовательного пространства страны. Эту задачу стандарты 1-го поколения с успехом выполнили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marL="342900" indent="-342900">
              <a:buFont typeface="Wingdings" pitchFamily="2" charset="2"/>
              <a:buChar char="q"/>
            </a:pPr>
            <a:r>
              <a:rPr lang="ru-RU" dirty="0"/>
              <a:t>К началу </a:t>
            </a:r>
            <a:r>
              <a:rPr lang="en-US" dirty="0"/>
              <a:t>XXI</a:t>
            </a:r>
            <a:r>
              <a:rPr lang="ru-RU" dirty="0"/>
              <a:t> века обозначилось отставание российской системы образования от мировых тенденций. Российские и зарубежные эксперты и политики отмечали: качество российского образования становится </a:t>
            </a:r>
            <a:r>
              <a:rPr lang="ru-RU" dirty="0" err="1"/>
              <a:t>неконкурентноспособным</a:t>
            </a:r>
            <a:r>
              <a:rPr lang="ru-RU" dirty="0"/>
              <a:t>.  Проблема:  знания есть, а умений применить их на практике  -  нет. </a:t>
            </a:r>
            <a:endParaRPr lang="ru-RU" dirty="0" smtClean="0"/>
          </a:p>
          <a:p>
            <a:pPr marL="342900" indent="-342900">
              <a:buFont typeface="Wingdings" pitchFamily="2" charset="2"/>
              <a:buChar char="q"/>
            </a:pPr>
            <a:endParaRPr lang="ru-RU" dirty="0"/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     Стандартизация </a:t>
            </a:r>
            <a:r>
              <a:rPr lang="ru-RU" dirty="0"/>
              <a:t>образования  -  общая тенденция в развитии мировой образовательной системы.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8533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147248" cy="525658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С</a:t>
            </a:r>
            <a:r>
              <a:rPr lang="ru-RU" sz="2000" dirty="0" smtClean="0">
                <a:solidFill>
                  <a:srgbClr val="FFC000"/>
                </a:solidFill>
              </a:rPr>
              <a:t>овременное </a:t>
            </a:r>
            <a:r>
              <a:rPr lang="ru-RU" sz="2000" dirty="0">
                <a:solidFill>
                  <a:srgbClr val="FFC000"/>
                </a:solidFill>
              </a:rPr>
              <a:t>образование </a:t>
            </a:r>
            <a:r>
              <a:rPr lang="ru-RU" sz="2000" dirty="0" smtClean="0">
                <a:solidFill>
                  <a:srgbClr val="FFC000"/>
                </a:solidFill>
              </a:rPr>
              <a:t>должно</a:t>
            </a:r>
            <a:br>
              <a:rPr lang="ru-RU" sz="2000" dirty="0" smtClean="0">
                <a:solidFill>
                  <a:srgbClr val="FFC000"/>
                </a:solidFill>
              </a:rPr>
            </a:br>
            <a:r>
              <a:rPr lang="ru-RU" sz="2000" dirty="0" smtClean="0"/>
              <a:t> </a:t>
            </a:r>
            <a:r>
              <a:rPr lang="ru-RU" sz="2000" dirty="0"/>
              <a:t>научить </a:t>
            </a:r>
            <a:r>
              <a:rPr lang="ru-RU" sz="2000" dirty="0" smtClean="0"/>
              <a:t>человека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br>
              <a:rPr lang="ru-RU" sz="2000" dirty="0" smtClean="0"/>
            </a:br>
            <a:r>
              <a:rPr lang="ru-RU" sz="2000" dirty="0" smtClean="0"/>
              <a:t>жить </a:t>
            </a:r>
            <a:r>
              <a:rPr lang="ru-RU" sz="2000" dirty="0"/>
              <a:t>в изменяющемся, динамичном мире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>
                <a:solidFill>
                  <a:srgbClr val="FFC000"/>
                </a:solidFill>
              </a:rPr>
              <a:t/>
            </a:r>
            <a:br>
              <a:rPr lang="ru-RU" sz="2000" dirty="0">
                <a:solidFill>
                  <a:srgbClr val="FFC000"/>
                </a:solidFill>
              </a:rPr>
            </a:br>
            <a:r>
              <a:rPr lang="ru-RU" sz="2800" dirty="0" smtClean="0">
                <a:solidFill>
                  <a:srgbClr val="FFC000"/>
                </a:solidFill>
              </a:rPr>
              <a:t>Р</a:t>
            </a:r>
            <a:r>
              <a:rPr lang="ru-RU" sz="2000" dirty="0" smtClean="0">
                <a:solidFill>
                  <a:srgbClr val="FFC000"/>
                </a:solidFill>
              </a:rPr>
              <a:t>азвитие </a:t>
            </a:r>
            <a:r>
              <a:rPr lang="ru-RU" sz="2000" dirty="0">
                <a:solidFill>
                  <a:srgbClr val="FFC000"/>
                </a:solidFill>
              </a:rPr>
              <a:t>общего образования </a:t>
            </a:r>
            <a:r>
              <a:rPr lang="ru-RU" sz="2000" dirty="0" smtClean="0">
                <a:solidFill>
                  <a:srgbClr val="FFC000"/>
                </a:solidFill>
              </a:rPr>
              <a:t>предусматривает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 индивидуализацию,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 </a:t>
            </a:r>
            <a:r>
              <a:rPr lang="ru-RU" sz="2000" dirty="0"/>
              <a:t>ориентацию на практические на</a:t>
            </a:r>
            <a:r>
              <a:rPr lang="ru-RU" sz="2000" b="1" dirty="0"/>
              <a:t>в</a:t>
            </a:r>
            <a:r>
              <a:rPr lang="ru-RU" sz="2000" dirty="0"/>
              <a:t>ыки и фундаментальные умения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 </a:t>
            </a:r>
            <a:r>
              <a:rPr lang="ru-RU" sz="2000" dirty="0"/>
              <a:t>расширение сферы дополнительного образования.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424936" cy="5976664"/>
          </a:xfrm>
        </p:spPr>
        <p:txBody>
          <a:bodyPr/>
          <a:lstStyle/>
          <a:p>
            <a:endParaRPr lang="ru-RU" b="0" dirty="0" smtClean="0"/>
          </a:p>
          <a:p>
            <a:endParaRPr lang="ru-RU" b="0" dirty="0"/>
          </a:p>
          <a:p>
            <a:endParaRPr lang="ru-RU" b="0" dirty="0" smtClean="0"/>
          </a:p>
          <a:p>
            <a:endParaRPr lang="ru-RU" b="0" dirty="0"/>
          </a:p>
          <a:p>
            <a:endParaRPr lang="ru-RU" b="0" dirty="0"/>
          </a:p>
        </p:txBody>
      </p:sp>
    </p:spTree>
    <p:extLst>
      <p:ext uri="{BB962C8B-B14F-4D97-AF65-F5344CB8AC3E}">
        <p14:creationId xmlns="" xmlns:p14="http://schemas.microsoft.com/office/powerpoint/2010/main" val="22789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развития образования в РФ: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7620000" cy="488556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- </a:t>
            </a:r>
            <a:r>
              <a:rPr lang="ru-RU" dirty="0">
                <a:solidFill>
                  <a:srgbClr val="002060"/>
                </a:solidFill>
              </a:rPr>
              <a:t>начало 1990-х   </a:t>
            </a:r>
            <a:r>
              <a:rPr lang="ru-RU" dirty="0"/>
              <a:t>-   период  стабилизации;</a:t>
            </a:r>
          </a:p>
          <a:p>
            <a:r>
              <a:rPr lang="ru-RU" dirty="0"/>
              <a:t>- </a:t>
            </a:r>
            <a:r>
              <a:rPr lang="ru-RU" dirty="0">
                <a:solidFill>
                  <a:srgbClr val="002060"/>
                </a:solidFill>
              </a:rPr>
              <a:t>середина 1990-х  </a:t>
            </a:r>
            <a:r>
              <a:rPr lang="ru-RU" dirty="0"/>
              <a:t>-  период реформирования и развития;</a:t>
            </a:r>
          </a:p>
          <a:p>
            <a:r>
              <a:rPr lang="ru-RU" dirty="0" smtClean="0"/>
              <a:t>- </a:t>
            </a:r>
            <a:r>
              <a:rPr lang="ru-RU" dirty="0" smtClean="0">
                <a:solidFill>
                  <a:srgbClr val="002060"/>
                </a:solidFill>
              </a:rPr>
              <a:t>с </a:t>
            </a:r>
            <a:r>
              <a:rPr lang="ru-RU" dirty="0">
                <a:solidFill>
                  <a:srgbClr val="002060"/>
                </a:solidFill>
              </a:rPr>
              <a:t>1997г.  </a:t>
            </a:r>
            <a:r>
              <a:rPr lang="ru-RU" dirty="0"/>
              <a:t>-  период модернизации. </a:t>
            </a:r>
            <a:r>
              <a:rPr lang="ru-RU" dirty="0" smtClean="0"/>
              <a:t> Разрабатываются </a:t>
            </a:r>
            <a:r>
              <a:rPr lang="ru-RU" dirty="0"/>
              <a:t>первые проекты </a:t>
            </a:r>
            <a:r>
              <a:rPr lang="ru-RU" dirty="0" smtClean="0"/>
              <a:t>организационно-экономической </a:t>
            </a:r>
            <a:r>
              <a:rPr lang="ru-RU" dirty="0"/>
              <a:t>реформы образования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u="sng" dirty="0">
                <a:solidFill>
                  <a:srgbClr val="C00000"/>
                </a:solidFill>
              </a:rPr>
              <a:t>Стратегические проекты в образовании:</a:t>
            </a:r>
          </a:p>
          <a:p>
            <a:r>
              <a:rPr lang="ru-RU" dirty="0"/>
              <a:t>- ПНП «Образование»;</a:t>
            </a:r>
          </a:p>
          <a:p>
            <a:r>
              <a:rPr lang="ru-RU" dirty="0"/>
              <a:t>- Национально-образовательная инициатива «Наша новая школа»;</a:t>
            </a:r>
          </a:p>
          <a:p>
            <a:r>
              <a:rPr lang="ru-RU" dirty="0"/>
              <a:t>- ФЦПРО (1-я  -  2004-2010гг.,  2-я  -  2011-2015гг.);</a:t>
            </a:r>
          </a:p>
          <a:p>
            <a:r>
              <a:rPr lang="ru-RU" dirty="0"/>
              <a:t>- ФГОС;</a:t>
            </a:r>
          </a:p>
          <a:p>
            <a:r>
              <a:rPr lang="ru-RU" dirty="0"/>
              <a:t>- Модернизация региональных систем развития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1385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971</TotalTime>
  <Words>1294</Words>
  <Application>Microsoft Office PowerPoint</Application>
  <PresentationFormat>Экран (4:3)</PresentationFormat>
  <Paragraphs>173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Главная</vt:lpstr>
      <vt:lpstr>ФГОС основного общего образования.</vt:lpstr>
      <vt:lpstr>ОБРАЗОВАНИЕ КАК ФУНДАМЕНТАЛЬНОЕ                  ИЛИ  образование как функциональное свойство ? </vt:lpstr>
      <vt:lpstr>Мир переживает кризис знаниевой модели     образования:</vt:lpstr>
      <vt:lpstr>(«Концепция долгосрочного социально-экономического развития Российской Федерации». М., 2008):</vt:lpstr>
      <vt:lpstr> КАЧЕСТВЕННОЕ  ОБРАЗОВАНИЕ:</vt:lpstr>
      <vt:lpstr>Механизмы реализации государственной политики: </vt:lpstr>
      <vt:lpstr>Почему возникла потребность в новом Стандарте? </vt:lpstr>
      <vt:lpstr>Современное образование должно  научить человека   жить в изменяющемся, динамичном мире.    Развитие общего образования предусматривает   - индивидуализацию,  - ориентацию на практические навыки и фундаментальные умения,  - расширение сферы дополнительного образования.  </vt:lpstr>
      <vt:lpstr>Этапы развития образования в РФ:</vt:lpstr>
      <vt:lpstr>Идеи всех проектов: </vt:lpstr>
      <vt:lpstr>ФГОС: этапы, цели и содержание </vt:lpstr>
      <vt:lpstr>- Стандарт  -  это  общественный договор </vt:lpstr>
      <vt:lpstr>СТРУКТУРА  ФГОС ООО: </vt:lpstr>
      <vt:lpstr>I. Общие положения. </vt:lpstr>
      <vt:lpstr>Новый стандарт  -  стандарт  трех  «Т»: </vt:lpstr>
      <vt:lpstr> Стандарт направлен на обеспечение:</vt:lpstr>
      <vt:lpstr> В основе Стандарта лежит системно-деятельностный подход, который обеспечивает переход от репродуктивных форм учебной деятельности к самостоятельным  проектным и поисково-исследовательским видам работы:</vt:lpstr>
      <vt:lpstr>  Стандарт ориентирован на становление личностных характеристик выпускника («портрет выпускника основной школы»): </vt:lpstr>
      <vt:lpstr>Стандарт реально обеспечивает условия для воспитания учащихся.</vt:lpstr>
      <vt:lpstr> -В Стандарте усилена ориентация на новые результаты образования:</vt:lpstr>
      <vt:lpstr> Стандарт устанавливает новые требования к результатам общего образования. </vt:lpstr>
      <vt:lpstr> Личностные результаты  включают ценностные ориентиры, потребности, мотивы, запросы на образование: </vt:lpstr>
      <vt:lpstr>Метапредметные результаты связаны с освоением учащимися инструментальных, операционных - универсальных учебных действий: </vt:lpstr>
      <vt:lpstr>Предметные результаты:</vt:lpstr>
      <vt:lpstr>На достижение планируемых результатов направлены УУД «универсальные учебные действия»</vt:lpstr>
      <vt:lpstr>В основе формирования УУД лежит</vt:lpstr>
      <vt:lpstr>Универсальные учебные действия-</vt:lpstr>
      <vt:lpstr>В программе представлено 4 вида УУД:</vt:lpstr>
      <vt:lpstr>  семинар «Универсальные учебные действия. От теории к практике формирования»»    «Расскажи мне, и я забуду Покажи мне, и я запомню. Вовлеки меня, и я научусь»                  Китайская мудрость </vt:lpstr>
      <vt:lpstr>ЦЕЛЬ:</vt:lpstr>
      <vt:lpstr>ЗАДание:</vt:lpstr>
      <vt:lpstr>Возьмём на заметку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кутузова</dc:title>
  <dc:creator>Учитель</dc:creator>
  <cp:lastModifiedBy>Лена</cp:lastModifiedBy>
  <cp:revision>79</cp:revision>
  <dcterms:created xsi:type="dcterms:W3CDTF">2012-04-13T14:57:30Z</dcterms:created>
  <dcterms:modified xsi:type="dcterms:W3CDTF">2013-12-14T14:42:39Z</dcterms:modified>
</cp:coreProperties>
</file>